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2"/>
  </p:notesMasterIdLst>
  <p:sldIdLst>
    <p:sldId id="256" r:id="rId2"/>
    <p:sldId id="258" r:id="rId3"/>
    <p:sldId id="320" r:id="rId4"/>
    <p:sldId id="296" r:id="rId5"/>
    <p:sldId id="297" r:id="rId6"/>
    <p:sldId id="302" r:id="rId7"/>
    <p:sldId id="304" r:id="rId8"/>
    <p:sldId id="300" r:id="rId9"/>
    <p:sldId id="308" r:id="rId10"/>
    <p:sldId id="309" r:id="rId11"/>
    <p:sldId id="312" r:id="rId12"/>
    <p:sldId id="311" r:id="rId13"/>
    <p:sldId id="306" r:id="rId14"/>
    <p:sldId id="313" r:id="rId15"/>
    <p:sldId id="314" r:id="rId16"/>
    <p:sldId id="271" r:id="rId17"/>
    <p:sldId id="310" r:id="rId18"/>
    <p:sldId id="275" r:id="rId19"/>
    <p:sldId id="283" r:id="rId20"/>
    <p:sldId id="270" r:id="rId21"/>
    <p:sldId id="319" r:id="rId22"/>
    <p:sldId id="327" r:id="rId23"/>
    <p:sldId id="317" r:id="rId24"/>
    <p:sldId id="316" r:id="rId25"/>
    <p:sldId id="321" r:id="rId26"/>
    <p:sldId id="322" r:id="rId27"/>
    <p:sldId id="323" r:id="rId28"/>
    <p:sldId id="324" r:id="rId29"/>
    <p:sldId id="269" r:id="rId30"/>
    <p:sldId id="325" r:id="rId31"/>
    <p:sldId id="326" r:id="rId32"/>
    <p:sldId id="318" r:id="rId33"/>
    <p:sldId id="289" r:id="rId34"/>
    <p:sldId id="284" r:id="rId35"/>
    <p:sldId id="280" r:id="rId36"/>
    <p:sldId id="281" r:id="rId37"/>
    <p:sldId id="282" r:id="rId38"/>
    <p:sldId id="278" r:id="rId39"/>
    <p:sldId id="279" r:id="rId40"/>
    <p:sldId id="290" r:id="rId4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514"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D5CC13-3764-4DA8-9C61-9E58A21E0865}" type="datetimeFigureOut">
              <a:rPr lang="en-GB" smtClean="0"/>
              <a:t>14/07/2022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F83D4E-6340-4AC4-953D-7E9A33B7EF30}" type="slidenum">
              <a:rPr lang="en-GB" smtClean="0"/>
              <a:t>‹#›</a:t>
            </a:fld>
            <a:endParaRPr lang="en-GB"/>
          </a:p>
        </p:txBody>
      </p:sp>
    </p:spTree>
    <p:extLst>
      <p:ext uri="{BB962C8B-B14F-4D97-AF65-F5344CB8AC3E}">
        <p14:creationId xmlns:p14="http://schemas.microsoft.com/office/powerpoint/2010/main" val="41962048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0356995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5273250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39D5632-2649-4E55-9E78-C29150C10C61}" type="datetimeFigureOut">
              <a:rPr lang="en-GB" smtClean="0"/>
              <a:t>14/07/2022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AF93AC6-FBA2-42B6-A9E6-C7B0D1FA5CC1}" type="slidenum">
              <a:rPr lang="en-GB" smtClean="0"/>
              <a:t>‹#›</a:t>
            </a:fld>
            <a:endParaRPr lang="en-GB"/>
          </a:p>
        </p:txBody>
      </p:sp>
    </p:spTree>
    <p:extLst>
      <p:ext uri="{BB962C8B-B14F-4D97-AF65-F5344CB8AC3E}">
        <p14:creationId xmlns:p14="http://schemas.microsoft.com/office/powerpoint/2010/main" val="33061933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smtClean="0"/>
              <a:t>Click to edit Master title style</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Date Placeholder 2"/>
          <p:cNvSpPr>
            <a:spLocks noGrp="1"/>
          </p:cNvSpPr>
          <p:nvPr>
            <p:ph type="dt" sz="half" idx="10"/>
          </p:nvPr>
        </p:nvSpPr>
        <p:spPr/>
        <p:txBody>
          <a:bodyPr/>
          <a:lstStyle/>
          <a:p>
            <a:fld id="{739D5632-2649-4E55-9E78-C29150C10C61}" type="datetimeFigureOut">
              <a:rPr lang="en-GB" smtClean="0"/>
              <a:t>14/07/2022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AF93AC6-FBA2-42B6-A9E6-C7B0D1FA5CC1}" type="slidenum">
              <a:rPr lang="en-GB" smtClean="0"/>
              <a:t>‹#›</a:t>
            </a:fld>
            <a:endParaRPr lang="en-GB"/>
          </a:p>
        </p:txBody>
      </p:sp>
    </p:spTree>
    <p:extLst>
      <p:ext uri="{BB962C8B-B14F-4D97-AF65-F5344CB8AC3E}">
        <p14:creationId xmlns:p14="http://schemas.microsoft.com/office/powerpoint/2010/main" val="32789371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39D5632-2649-4E55-9E78-C29150C10C61}" type="datetimeFigureOut">
              <a:rPr lang="en-GB" smtClean="0"/>
              <a:t>14/07/2022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AF93AC6-FBA2-42B6-A9E6-C7B0D1FA5CC1}" type="slidenum">
              <a:rPr lang="en-GB" smtClean="0"/>
              <a:t>‹#›</a:t>
            </a:fld>
            <a:endParaRPr lang="en-GB"/>
          </a:p>
        </p:txBody>
      </p:sp>
    </p:spTree>
    <p:extLst>
      <p:ext uri="{BB962C8B-B14F-4D97-AF65-F5344CB8AC3E}">
        <p14:creationId xmlns:p14="http://schemas.microsoft.com/office/powerpoint/2010/main" val="569717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39D5632-2649-4E55-9E78-C29150C10C61}" type="datetimeFigureOut">
              <a:rPr lang="en-GB" smtClean="0"/>
              <a:t>14/07/2022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AF93AC6-FBA2-42B6-A9E6-C7B0D1FA5CC1}" type="slidenum">
              <a:rPr lang="en-GB" smtClean="0"/>
              <a:t>‹#›</a:t>
            </a:fld>
            <a:endParaRPr lang="en-GB"/>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3433253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39D5632-2649-4E55-9E78-C29150C10C61}" type="datetimeFigureOut">
              <a:rPr lang="en-GB" smtClean="0"/>
              <a:t>14/07/2022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AF93AC6-FBA2-42B6-A9E6-C7B0D1FA5CC1}" type="slidenum">
              <a:rPr lang="en-GB" smtClean="0"/>
              <a:t>‹#›</a:t>
            </a:fld>
            <a:endParaRPr lang="en-GB"/>
          </a:p>
        </p:txBody>
      </p:sp>
    </p:spTree>
    <p:extLst>
      <p:ext uri="{BB962C8B-B14F-4D97-AF65-F5344CB8AC3E}">
        <p14:creationId xmlns:p14="http://schemas.microsoft.com/office/powerpoint/2010/main" val="14856376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39D5632-2649-4E55-9E78-C29150C10C61}" type="datetimeFigureOut">
              <a:rPr lang="en-GB" smtClean="0"/>
              <a:t>14/07/2022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AF93AC6-FBA2-42B6-A9E6-C7B0D1FA5CC1}" type="slidenum">
              <a:rPr lang="en-GB" smtClean="0"/>
              <a:t>‹#›</a:t>
            </a:fld>
            <a:endParaRPr lang="en-GB"/>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6512227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39D5632-2649-4E55-9E78-C29150C10C61}" type="datetimeFigureOut">
              <a:rPr lang="en-GB" smtClean="0"/>
              <a:t>14/07/2022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AF93AC6-FBA2-42B6-A9E6-C7B0D1FA5CC1}" type="slidenum">
              <a:rPr lang="en-GB" smtClean="0"/>
              <a:t>‹#›</a:t>
            </a:fld>
            <a:endParaRPr lang="en-GB"/>
          </a:p>
        </p:txBody>
      </p:sp>
    </p:spTree>
    <p:extLst>
      <p:ext uri="{BB962C8B-B14F-4D97-AF65-F5344CB8AC3E}">
        <p14:creationId xmlns:p14="http://schemas.microsoft.com/office/powerpoint/2010/main" val="13744601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39D5632-2649-4E55-9E78-C29150C10C61}" type="datetimeFigureOut">
              <a:rPr lang="en-GB" smtClean="0"/>
              <a:t>14/07/2022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AF93AC6-FBA2-42B6-A9E6-C7B0D1FA5CC1}" type="slidenum">
              <a:rPr lang="en-GB" smtClean="0"/>
              <a:t>‹#›</a:t>
            </a:fld>
            <a:endParaRPr lang="en-GB"/>
          </a:p>
        </p:txBody>
      </p:sp>
    </p:spTree>
    <p:extLst>
      <p:ext uri="{BB962C8B-B14F-4D97-AF65-F5344CB8AC3E}">
        <p14:creationId xmlns:p14="http://schemas.microsoft.com/office/powerpoint/2010/main" val="9918814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39D5632-2649-4E55-9E78-C29150C10C61}" type="datetimeFigureOut">
              <a:rPr lang="en-GB" smtClean="0"/>
              <a:t>14/07/2022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AF93AC6-FBA2-42B6-A9E6-C7B0D1FA5CC1}" type="slidenum">
              <a:rPr lang="en-GB" smtClean="0"/>
              <a:t>‹#›</a:t>
            </a:fld>
            <a:endParaRPr lang="en-GB"/>
          </a:p>
        </p:txBody>
      </p:sp>
    </p:spTree>
    <p:extLst>
      <p:ext uri="{BB962C8B-B14F-4D97-AF65-F5344CB8AC3E}">
        <p14:creationId xmlns:p14="http://schemas.microsoft.com/office/powerpoint/2010/main" val="40949957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39D5632-2649-4E55-9E78-C29150C10C61}" type="datetimeFigureOut">
              <a:rPr lang="en-GB" smtClean="0"/>
              <a:t>14/07/2022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AF93AC6-FBA2-42B6-A9E6-C7B0D1FA5CC1}" type="slidenum">
              <a:rPr lang="en-GB" smtClean="0"/>
              <a:t>‹#›</a:t>
            </a:fld>
            <a:endParaRPr lang="en-GB"/>
          </a:p>
        </p:txBody>
      </p:sp>
    </p:spTree>
    <p:extLst>
      <p:ext uri="{BB962C8B-B14F-4D97-AF65-F5344CB8AC3E}">
        <p14:creationId xmlns:p14="http://schemas.microsoft.com/office/powerpoint/2010/main" val="28492868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39D5632-2649-4E55-9E78-C29150C10C61}" type="datetimeFigureOut">
              <a:rPr lang="en-GB" smtClean="0"/>
              <a:t>14/07/2022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AF93AC6-FBA2-42B6-A9E6-C7B0D1FA5CC1}" type="slidenum">
              <a:rPr lang="en-GB" smtClean="0"/>
              <a:t>‹#›</a:t>
            </a:fld>
            <a:endParaRPr lang="en-GB"/>
          </a:p>
        </p:txBody>
      </p:sp>
    </p:spTree>
    <p:extLst>
      <p:ext uri="{BB962C8B-B14F-4D97-AF65-F5344CB8AC3E}">
        <p14:creationId xmlns:p14="http://schemas.microsoft.com/office/powerpoint/2010/main" val="28920949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smtClean="0"/>
              <a:t>Click to edit Master title style</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39D5632-2649-4E55-9E78-C29150C10C61}" type="datetimeFigureOut">
              <a:rPr lang="en-GB" smtClean="0"/>
              <a:t>14/07/2022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AF93AC6-FBA2-42B6-A9E6-C7B0D1FA5CC1}" type="slidenum">
              <a:rPr lang="en-GB" smtClean="0"/>
              <a:t>‹#›</a:t>
            </a:fld>
            <a:endParaRPr lang="en-GB"/>
          </a:p>
        </p:txBody>
      </p:sp>
    </p:spTree>
    <p:extLst>
      <p:ext uri="{BB962C8B-B14F-4D97-AF65-F5344CB8AC3E}">
        <p14:creationId xmlns:p14="http://schemas.microsoft.com/office/powerpoint/2010/main" val="20395274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39D5632-2649-4E55-9E78-C29150C10C61}" type="datetimeFigureOut">
              <a:rPr lang="en-GB" smtClean="0"/>
              <a:t>14/07/2022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AF93AC6-FBA2-42B6-A9E6-C7B0D1FA5CC1}" type="slidenum">
              <a:rPr lang="en-GB" smtClean="0"/>
              <a:t>‹#›</a:t>
            </a:fld>
            <a:endParaRPr lang="en-GB"/>
          </a:p>
        </p:txBody>
      </p:sp>
    </p:spTree>
    <p:extLst>
      <p:ext uri="{BB962C8B-B14F-4D97-AF65-F5344CB8AC3E}">
        <p14:creationId xmlns:p14="http://schemas.microsoft.com/office/powerpoint/2010/main" val="14157253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39D5632-2649-4E55-9E78-C29150C10C61}" type="datetimeFigureOut">
              <a:rPr lang="en-GB" smtClean="0"/>
              <a:t>14/07/2022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AF93AC6-FBA2-42B6-A9E6-C7B0D1FA5CC1}" type="slidenum">
              <a:rPr lang="en-GB" smtClean="0"/>
              <a:t>‹#›</a:t>
            </a:fld>
            <a:endParaRPr lang="en-GB"/>
          </a:p>
        </p:txBody>
      </p:sp>
    </p:spTree>
    <p:extLst>
      <p:ext uri="{BB962C8B-B14F-4D97-AF65-F5344CB8AC3E}">
        <p14:creationId xmlns:p14="http://schemas.microsoft.com/office/powerpoint/2010/main" val="23874463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9D5632-2649-4E55-9E78-C29150C10C61}" type="datetimeFigureOut">
              <a:rPr lang="en-GB" smtClean="0"/>
              <a:t>14/07/2022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AF93AC6-FBA2-42B6-A9E6-C7B0D1FA5CC1}" type="slidenum">
              <a:rPr lang="en-GB" smtClean="0"/>
              <a:t>‹#›</a:t>
            </a:fld>
            <a:endParaRPr lang="en-GB"/>
          </a:p>
        </p:txBody>
      </p:sp>
    </p:spTree>
    <p:extLst>
      <p:ext uri="{BB962C8B-B14F-4D97-AF65-F5344CB8AC3E}">
        <p14:creationId xmlns:p14="http://schemas.microsoft.com/office/powerpoint/2010/main" val="4516242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739D5632-2649-4E55-9E78-C29150C10C61}" type="datetimeFigureOut">
              <a:rPr lang="en-GB" smtClean="0"/>
              <a:t>14/07/2022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AF93AC6-FBA2-42B6-A9E6-C7B0D1FA5CC1}" type="slidenum">
              <a:rPr lang="en-GB" smtClean="0"/>
              <a:t>‹#›</a:t>
            </a:fld>
            <a:endParaRPr lang="en-GB"/>
          </a:p>
        </p:txBody>
      </p:sp>
    </p:spTree>
    <p:extLst>
      <p:ext uri="{BB962C8B-B14F-4D97-AF65-F5344CB8AC3E}">
        <p14:creationId xmlns:p14="http://schemas.microsoft.com/office/powerpoint/2010/main" val="25977171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739D5632-2649-4E55-9E78-C29150C10C61}" type="datetimeFigureOut">
              <a:rPr lang="en-GB" smtClean="0"/>
              <a:t>14/07/2022</a:t>
            </a:fld>
            <a:endParaRPr lang="en-GB"/>
          </a:p>
        </p:txBody>
      </p:sp>
      <p:sp>
        <p:nvSpPr>
          <p:cNvPr id="6" name="Footer Placeholder 5"/>
          <p:cNvSpPr>
            <a:spLocks noGrp="1"/>
          </p:cNvSpPr>
          <p:nvPr>
            <p:ph type="ftr" sz="quarter" idx="11"/>
          </p:nvPr>
        </p:nvSpPr>
        <p:spPr>
          <a:xfrm>
            <a:off x="533400" y="6172200"/>
            <a:ext cx="5811724" cy="365125"/>
          </a:xfrm>
        </p:spPr>
        <p:txBody>
          <a:bodyPr/>
          <a:lstStyle/>
          <a:p>
            <a:endParaRPr lang="en-GB"/>
          </a:p>
        </p:txBody>
      </p:sp>
      <p:sp>
        <p:nvSpPr>
          <p:cNvPr id="7" name="Slide Number Placeholder 6"/>
          <p:cNvSpPr>
            <a:spLocks noGrp="1"/>
          </p:cNvSpPr>
          <p:nvPr>
            <p:ph type="sldNum" sz="quarter" idx="12"/>
          </p:nvPr>
        </p:nvSpPr>
        <p:spPr/>
        <p:txBody>
          <a:bodyPr/>
          <a:lstStyle/>
          <a:p>
            <a:fld id="{AAF93AC6-FBA2-42B6-A9E6-C7B0D1FA5CC1}" type="slidenum">
              <a:rPr lang="en-GB" smtClean="0"/>
              <a:t>‹#›</a:t>
            </a:fld>
            <a:endParaRPr lang="en-GB"/>
          </a:p>
        </p:txBody>
      </p:sp>
    </p:spTree>
    <p:extLst>
      <p:ext uri="{BB962C8B-B14F-4D97-AF65-F5344CB8AC3E}">
        <p14:creationId xmlns:p14="http://schemas.microsoft.com/office/powerpoint/2010/main" val="32463465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739D5632-2649-4E55-9E78-C29150C10C61}" type="datetimeFigureOut">
              <a:rPr lang="en-GB" smtClean="0"/>
              <a:t>14/07/2022</a:t>
            </a:fld>
            <a:endParaRPr lang="en-GB"/>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GB"/>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AAF93AC6-FBA2-42B6-A9E6-C7B0D1FA5CC1}" type="slidenum">
              <a:rPr lang="en-GB" smtClean="0"/>
              <a:t>‹#›</a:t>
            </a:fld>
            <a:endParaRPr lang="en-GB"/>
          </a:p>
        </p:txBody>
      </p:sp>
    </p:spTree>
    <p:extLst>
      <p:ext uri="{BB962C8B-B14F-4D97-AF65-F5344CB8AC3E}">
        <p14:creationId xmlns:p14="http://schemas.microsoft.com/office/powerpoint/2010/main" val="437594079"/>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youtube.com/watch?v=-ip08pjKngI"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hyperlink" Target="mailto:An.Michels@icc-cpi.int"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dirty="0" smtClean="0"/>
              <a:t>Children as victims and witnesses in judicial and non-judicial processes</a:t>
            </a:r>
            <a:endParaRPr lang="en-GB" dirty="0"/>
          </a:p>
        </p:txBody>
      </p:sp>
      <p:sp>
        <p:nvSpPr>
          <p:cNvPr id="3" name="Subtitle 2"/>
          <p:cNvSpPr>
            <a:spLocks noGrp="1"/>
          </p:cNvSpPr>
          <p:nvPr>
            <p:ph type="subTitle" idx="1"/>
          </p:nvPr>
        </p:nvSpPr>
        <p:spPr/>
        <p:txBody>
          <a:bodyPr/>
          <a:lstStyle/>
          <a:p>
            <a:r>
              <a:rPr lang="en-GB" b="1" dirty="0" smtClean="0"/>
              <a:t>An Michels </a:t>
            </a:r>
          </a:p>
          <a:p>
            <a:r>
              <a:rPr lang="en-GB" dirty="0" smtClean="0"/>
              <a:t>Clinical Psychologist, Head Psychosocial Support Unit</a:t>
            </a:r>
          </a:p>
          <a:p>
            <a:r>
              <a:rPr lang="en-GB" dirty="0" smtClean="0"/>
              <a:t>Victims and Witnesses Section - ICC</a:t>
            </a:r>
            <a:endParaRPr lang="en-GB" dirty="0"/>
          </a:p>
        </p:txBody>
      </p:sp>
    </p:spTree>
    <p:extLst>
      <p:ext uri="{BB962C8B-B14F-4D97-AF65-F5344CB8AC3E}">
        <p14:creationId xmlns:p14="http://schemas.microsoft.com/office/powerpoint/2010/main" val="15085841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323528" y="260648"/>
            <a:ext cx="6554867" cy="1008112"/>
          </a:xfrm>
        </p:spPr>
        <p:txBody>
          <a:bodyPr/>
          <a:lstStyle/>
          <a:p>
            <a:r>
              <a:rPr lang="en-GB" altLang="en-US" dirty="0" smtClean="0"/>
              <a:t>IMPACT OF sexual violence</a:t>
            </a:r>
          </a:p>
        </p:txBody>
      </p:sp>
      <p:sp>
        <p:nvSpPr>
          <p:cNvPr id="25603" name="Content Placeholder 2"/>
          <p:cNvSpPr>
            <a:spLocks noGrp="1"/>
          </p:cNvSpPr>
          <p:nvPr>
            <p:ph idx="1"/>
          </p:nvPr>
        </p:nvSpPr>
        <p:spPr>
          <a:xfrm>
            <a:off x="533400" y="1340768"/>
            <a:ext cx="6554867" cy="4831432"/>
          </a:xfrm>
        </p:spPr>
        <p:txBody>
          <a:bodyPr>
            <a:normAutofit fontScale="85000" lnSpcReduction="20000"/>
          </a:bodyPr>
          <a:lstStyle/>
          <a:p>
            <a:pPr eaLnBrk="1" hangingPunct="1"/>
            <a:r>
              <a:rPr lang="en-US" altLang="en-US" dirty="0" smtClean="0"/>
              <a:t>Social impact</a:t>
            </a:r>
          </a:p>
          <a:p>
            <a:pPr lvl="1" eaLnBrk="1" hangingPunct="1"/>
            <a:r>
              <a:rPr lang="en-US" altLang="en-US" dirty="0" smtClean="0"/>
              <a:t>Social stigma</a:t>
            </a:r>
          </a:p>
          <a:p>
            <a:pPr lvl="1" eaLnBrk="1" hangingPunct="1"/>
            <a:r>
              <a:rPr lang="en-US" altLang="en-US" dirty="0" smtClean="0"/>
              <a:t>Social exclusion/withdrawal</a:t>
            </a:r>
          </a:p>
          <a:p>
            <a:pPr lvl="2" eaLnBrk="1" hangingPunct="1"/>
            <a:r>
              <a:rPr lang="en-US" altLang="en-US" dirty="0" smtClean="0"/>
              <a:t>Destruction of relationships</a:t>
            </a:r>
          </a:p>
          <a:p>
            <a:pPr lvl="2" eaLnBrk="1" hangingPunct="1"/>
            <a:r>
              <a:rPr lang="en-US" altLang="en-US" dirty="0" smtClean="0"/>
              <a:t>Exclusion from the community</a:t>
            </a:r>
          </a:p>
          <a:p>
            <a:pPr lvl="1" eaLnBrk="1" hangingPunct="1"/>
            <a:r>
              <a:rPr lang="en-US" altLang="en-US" dirty="0" smtClean="0"/>
              <a:t>Inability to marry and/or attachment to aggressor in case of sexual slavery</a:t>
            </a:r>
          </a:p>
          <a:p>
            <a:pPr lvl="1" eaLnBrk="1" hangingPunct="1"/>
            <a:r>
              <a:rPr lang="en-US" altLang="en-US" dirty="0" smtClean="0"/>
              <a:t>Children born of rape </a:t>
            </a:r>
          </a:p>
          <a:p>
            <a:pPr lvl="1" eaLnBrk="1" hangingPunct="1"/>
            <a:r>
              <a:rPr lang="en-US" altLang="en-US" dirty="0" smtClean="0"/>
              <a:t>Loss of income</a:t>
            </a:r>
          </a:p>
          <a:p>
            <a:pPr>
              <a:buFont typeface="Wingdings" panose="05000000000000000000" pitchFamily="2" charset="2"/>
              <a:buChar char="n"/>
            </a:pPr>
            <a:r>
              <a:rPr lang="en-US" altLang="en-US" dirty="0"/>
              <a:t>Impact on family and community</a:t>
            </a:r>
          </a:p>
          <a:p>
            <a:pPr lvl="1">
              <a:buFont typeface="Wingdings" panose="05000000000000000000" pitchFamily="2" charset="2"/>
              <a:buChar char="n"/>
            </a:pPr>
            <a:r>
              <a:rPr lang="en-US" altLang="en-US" sz="2000" dirty="0"/>
              <a:t>Widespread sexual violence – targeting communities</a:t>
            </a:r>
          </a:p>
          <a:p>
            <a:pPr lvl="1">
              <a:buFont typeface="Wingdings" panose="05000000000000000000" pitchFamily="2" charset="2"/>
              <a:buChar char="n"/>
            </a:pPr>
            <a:r>
              <a:rPr lang="en-US" altLang="en-US" sz="2000" dirty="0"/>
              <a:t>Destruction of social fabric</a:t>
            </a:r>
          </a:p>
          <a:p>
            <a:pPr lvl="1">
              <a:buFont typeface="Wingdings" panose="05000000000000000000" pitchFamily="2" charset="2"/>
              <a:buChar char="n"/>
            </a:pPr>
            <a:r>
              <a:rPr lang="en-US" altLang="en-US" sz="2000" dirty="0"/>
              <a:t>Dislocation of families (e.g. violence committed in front of family members)</a:t>
            </a:r>
          </a:p>
          <a:p>
            <a:pPr lvl="1">
              <a:buFont typeface="Wingdings" panose="05000000000000000000" pitchFamily="2" charset="2"/>
              <a:buChar char="n"/>
            </a:pPr>
            <a:r>
              <a:rPr lang="en-US" altLang="en-US" sz="2000" dirty="0"/>
              <a:t>Transgression of taboos </a:t>
            </a:r>
          </a:p>
          <a:p>
            <a:pPr lvl="1" eaLnBrk="1" hangingPunct="1"/>
            <a:endParaRPr lang="en-US" altLang="en-US" dirty="0" smtClean="0"/>
          </a:p>
        </p:txBody>
      </p:sp>
      <p:sp>
        <p:nvSpPr>
          <p:cNvPr id="4" name="Date Placeholder 3"/>
          <p:cNvSpPr>
            <a:spLocks noGrp="1"/>
          </p:cNvSpPr>
          <p:nvPr>
            <p:ph type="dt" sz="quarter" idx="10"/>
          </p:nvPr>
        </p:nvSpPr>
        <p:spPr/>
        <p:txBody>
          <a:bodyPr/>
          <a:lstStyle/>
          <a:p>
            <a:pPr>
              <a:defRPr/>
            </a:pPr>
            <a:fld id="{2ED559BF-960F-4E0E-A9DA-363E6B9E6465}" type="datetime2">
              <a:rPr lang="nl-NL" altLang="en-US" smtClean="0"/>
              <a:pPr>
                <a:defRPr/>
              </a:pPr>
              <a:t>donderdag 14 juli 2022</a:t>
            </a:fld>
            <a:endParaRPr lang="nl-NL" altLang="en-US"/>
          </a:p>
        </p:txBody>
      </p:sp>
      <p:sp>
        <p:nvSpPr>
          <p:cNvPr id="5" name="Footer Placeholder 4"/>
          <p:cNvSpPr>
            <a:spLocks noGrp="1"/>
          </p:cNvSpPr>
          <p:nvPr>
            <p:ph type="ftr" sz="quarter" idx="11"/>
          </p:nvPr>
        </p:nvSpPr>
        <p:spPr/>
        <p:txBody>
          <a:bodyPr/>
          <a:lstStyle/>
          <a:p>
            <a:pPr>
              <a:defRPr/>
            </a:pPr>
            <a:r>
              <a:rPr lang="nl-NL" altLang="en-US" smtClean="0"/>
              <a:t>International Criminal Court</a:t>
            </a:r>
            <a:endParaRPr lang="nl-NL" altLang="en-US">
              <a:solidFill>
                <a:schemeClr val="tx1"/>
              </a:solidFill>
              <a:latin typeface="Times" charset="0"/>
            </a:endParaRPr>
          </a:p>
        </p:txBody>
      </p:sp>
      <p:sp>
        <p:nvSpPr>
          <p:cNvPr id="6" name="Slide Number Placeholder 5"/>
          <p:cNvSpPr>
            <a:spLocks noGrp="1"/>
          </p:cNvSpPr>
          <p:nvPr>
            <p:ph type="sldNum" sz="quarter" idx="12"/>
          </p:nvPr>
        </p:nvSpPr>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ctr" hangingPunct="0">
              <a:spcBef>
                <a:spcPct val="0"/>
              </a:spcBef>
              <a:spcAft>
                <a:spcPct val="0"/>
              </a:spcAft>
              <a:defRPr sz="2400">
                <a:solidFill>
                  <a:schemeClr val="tx1"/>
                </a:solidFill>
                <a:latin typeface="Times" panose="02020603050405020304" pitchFamily="18" charset="0"/>
              </a:defRPr>
            </a:lvl6pPr>
            <a:lvl7pPr marL="2971800" indent="-228600" eaLnBrk="0" fontAlgn="ctr" hangingPunct="0">
              <a:spcBef>
                <a:spcPct val="0"/>
              </a:spcBef>
              <a:spcAft>
                <a:spcPct val="0"/>
              </a:spcAft>
              <a:defRPr sz="2400">
                <a:solidFill>
                  <a:schemeClr val="tx1"/>
                </a:solidFill>
                <a:latin typeface="Times" panose="02020603050405020304" pitchFamily="18" charset="0"/>
              </a:defRPr>
            </a:lvl7pPr>
            <a:lvl8pPr marL="3429000" indent="-228600" eaLnBrk="0" fontAlgn="ctr" hangingPunct="0">
              <a:spcBef>
                <a:spcPct val="0"/>
              </a:spcBef>
              <a:spcAft>
                <a:spcPct val="0"/>
              </a:spcAft>
              <a:defRPr sz="2400">
                <a:solidFill>
                  <a:schemeClr val="tx1"/>
                </a:solidFill>
                <a:latin typeface="Times" panose="02020603050405020304" pitchFamily="18" charset="0"/>
              </a:defRPr>
            </a:lvl8pPr>
            <a:lvl9pPr marL="3886200" indent="-228600" eaLnBrk="0" fontAlgn="ctr" hangingPunct="0">
              <a:spcBef>
                <a:spcPct val="0"/>
              </a:spcBef>
              <a:spcAft>
                <a:spcPct val="0"/>
              </a:spcAft>
              <a:defRPr sz="2400">
                <a:solidFill>
                  <a:schemeClr val="tx1"/>
                </a:solidFill>
                <a:latin typeface="Times" panose="02020603050405020304" pitchFamily="18" charset="0"/>
              </a:defRPr>
            </a:lvl9pPr>
          </a:lstStyle>
          <a:p>
            <a:fld id="{B51E95F9-7D25-44CF-A4A4-6176E2627DD7}" type="slidenum">
              <a:rPr lang="nl-NL" altLang="en-US" sz="1100">
                <a:solidFill>
                  <a:srgbClr val="003366"/>
                </a:solidFill>
                <a:latin typeface="Palatino" pitchFamily="18" charset="0"/>
              </a:rPr>
              <a:pPr/>
              <a:t>10</a:t>
            </a:fld>
            <a:endParaRPr lang="nl-NL" altLang="en-US" sz="1000">
              <a:solidFill>
                <a:srgbClr val="003366"/>
              </a:solidFill>
              <a:latin typeface="Palatino" pitchFamily="18" charset="0"/>
            </a:endParaRPr>
          </a:p>
        </p:txBody>
      </p:sp>
    </p:spTree>
    <p:extLst>
      <p:ext uri="{BB962C8B-B14F-4D97-AF65-F5344CB8AC3E}">
        <p14:creationId xmlns:p14="http://schemas.microsoft.com/office/powerpoint/2010/main" val="601967798"/>
      </p:ext>
    </p:extLst>
  </p:cSld>
  <p:clrMapOvr>
    <a:masterClrMapping/>
  </p:clrMapOvr>
  <mc:AlternateContent xmlns:mc="http://schemas.openxmlformats.org/markup-compatibility/2006" xmlns:p14="http://schemas.microsoft.com/office/powerpoint/2010/main">
    <mc:Choice Requires="p14">
      <p:transition spd="slow" p14:dur="2000" advClick="0" advTm="55000"/>
    </mc:Choice>
    <mc:Fallback xmlns="">
      <p:transition spd="slow" advClick="0" advTm="55000"/>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IMPACT of child soldiering </a:t>
            </a:r>
            <a:endParaRPr lang="en-GB" dirty="0"/>
          </a:p>
        </p:txBody>
      </p:sp>
      <p:sp>
        <p:nvSpPr>
          <p:cNvPr id="3" name="Content Placeholder 2"/>
          <p:cNvSpPr>
            <a:spLocks noGrp="1"/>
          </p:cNvSpPr>
          <p:nvPr>
            <p:ph idx="1"/>
          </p:nvPr>
        </p:nvSpPr>
        <p:spPr/>
        <p:txBody>
          <a:bodyPr/>
          <a:lstStyle/>
          <a:p>
            <a:r>
              <a:rPr lang="en-GB" dirty="0" smtClean="0">
                <a:hlinkClick r:id="rId2"/>
              </a:rPr>
              <a:t>https://www.youtube.com/watch?v=-ip08pjKngI</a:t>
            </a:r>
            <a:endParaRPr lang="en-GB" dirty="0" smtClean="0"/>
          </a:p>
          <a:p>
            <a:pPr marL="0" indent="0">
              <a:buNone/>
            </a:pPr>
            <a:endParaRPr lang="en-GB" dirty="0"/>
          </a:p>
        </p:txBody>
      </p:sp>
    </p:spTree>
    <p:extLst>
      <p:ext uri="{BB962C8B-B14F-4D97-AF65-F5344CB8AC3E}">
        <p14:creationId xmlns:p14="http://schemas.microsoft.com/office/powerpoint/2010/main" val="8219577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1" y="4495800"/>
            <a:ext cx="3949700" cy="1524000"/>
          </a:xfrm>
        </p:spPr>
        <p:txBody>
          <a:bodyPr/>
          <a:lstStyle/>
          <a:p>
            <a:r>
              <a:rPr lang="en-GB" dirty="0" smtClean="0"/>
              <a:t>Impact of child soldiering </a:t>
            </a:r>
            <a:endParaRPr lang="en-GB" dirty="0"/>
          </a:p>
        </p:txBody>
      </p:sp>
      <p:sp>
        <p:nvSpPr>
          <p:cNvPr id="4" name="Content Placeholder 3"/>
          <p:cNvSpPr>
            <a:spLocks noGrp="1"/>
          </p:cNvSpPr>
          <p:nvPr>
            <p:ph sz="quarter" idx="4"/>
          </p:nvPr>
        </p:nvSpPr>
        <p:spPr>
          <a:xfrm>
            <a:off x="4662362" y="533400"/>
            <a:ext cx="3948238" cy="5775920"/>
          </a:xfrm>
        </p:spPr>
        <p:txBody>
          <a:bodyPr>
            <a:normAutofit fontScale="77500" lnSpcReduction="20000"/>
          </a:bodyPr>
          <a:lstStyle/>
          <a:p>
            <a:r>
              <a:rPr lang="en-GB" dirty="0"/>
              <a:t>High exposure to traumatic stress </a:t>
            </a:r>
            <a:r>
              <a:rPr lang="en-GB" dirty="0" smtClean="0"/>
              <a:t>- </a:t>
            </a:r>
            <a:endParaRPr lang="en-GB" dirty="0"/>
          </a:p>
          <a:p>
            <a:pPr marL="0" indent="0">
              <a:buNone/>
            </a:pPr>
            <a:r>
              <a:rPr lang="en-GB" sz="1800" dirty="0"/>
              <a:t>Uganda </a:t>
            </a:r>
            <a:r>
              <a:rPr lang="en-GB" sz="1800" dirty="0" smtClean="0"/>
              <a:t>(</a:t>
            </a:r>
            <a:r>
              <a:rPr lang="en-GB" sz="1800" dirty="0" err="1" smtClean="0"/>
              <a:t>Schauer</a:t>
            </a:r>
            <a:r>
              <a:rPr lang="en-GB" sz="1800" dirty="0"/>
              <a:t>, 2007;)</a:t>
            </a:r>
          </a:p>
          <a:p>
            <a:pPr marL="0" indent="0">
              <a:buNone/>
            </a:pPr>
            <a:endParaRPr lang="en-GB" sz="1100" dirty="0"/>
          </a:p>
          <a:p>
            <a:r>
              <a:rPr lang="en-GB" dirty="0"/>
              <a:t>100% experienced severe suffering (food deprivation, carrying heavy goods)</a:t>
            </a:r>
          </a:p>
          <a:p>
            <a:r>
              <a:rPr lang="en-GB" dirty="0"/>
              <a:t>93% were threatened to be killed</a:t>
            </a:r>
          </a:p>
          <a:p>
            <a:r>
              <a:rPr lang="en-GB" dirty="0"/>
              <a:t>90% experienced physical assault</a:t>
            </a:r>
          </a:p>
          <a:p>
            <a:r>
              <a:rPr lang="en-GB" dirty="0"/>
              <a:t>78% saw dead bodies</a:t>
            </a:r>
          </a:p>
          <a:p>
            <a:r>
              <a:rPr lang="en-GB" dirty="0"/>
              <a:t>45% experienced sexual violence</a:t>
            </a:r>
          </a:p>
          <a:p>
            <a:r>
              <a:rPr lang="en-GB" dirty="0"/>
              <a:t>36% were forced to kill</a:t>
            </a:r>
          </a:p>
          <a:p>
            <a:r>
              <a:rPr lang="en-GB" dirty="0"/>
              <a:t>38% were forced to mutilate or injure someone</a:t>
            </a:r>
          </a:p>
          <a:p>
            <a:r>
              <a:rPr lang="en-GB" dirty="0"/>
              <a:t>8% were forced to skin, chop, or cook dead bodies</a:t>
            </a:r>
          </a:p>
          <a:p>
            <a:r>
              <a:rPr lang="en-GB" dirty="0"/>
              <a:t>8% were forced to eat human flesh</a:t>
            </a:r>
          </a:p>
          <a:p>
            <a:endParaRPr lang="en-GB" dirty="0"/>
          </a:p>
          <a:p>
            <a:r>
              <a:rPr lang="en-GB" dirty="0"/>
              <a:t>In average 9 different Traumatic Events (</a:t>
            </a:r>
            <a:r>
              <a:rPr lang="en-GB" dirty="0" err="1"/>
              <a:t>Wessels</a:t>
            </a:r>
            <a:r>
              <a:rPr lang="en-GB" dirty="0"/>
              <a:t>, 2018)</a:t>
            </a:r>
          </a:p>
          <a:p>
            <a:endParaRPr lang="en-GB" dirty="0"/>
          </a:p>
        </p:txBody>
      </p:sp>
      <p:pic>
        <p:nvPicPr>
          <p:cNvPr id="5" name="Content Placeholder 4"/>
          <p:cNvPicPr>
            <a:picLocks noGrp="1" noChangeAspect="1"/>
          </p:cNvPicPr>
          <p:nvPr>
            <p:ph sz="half" idx="13"/>
          </p:nvPr>
        </p:nvPicPr>
        <p:blipFill>
          <a:blip r:embed="rId2">
            <a:extLst>
              <a:ext uri="{28A0092B-C50C-407E-A947-70E740481C1C}">
                <a14:useLocalDpi xmlns:a14="http://schemas.microsoft.com/office/drawing/2010/main" val="0"/>
              </a:ext>
            </a:extLst>
          </a:blip>
          <a:stretch>
            <a:fillRect/>
          </a:stretch>
        </p:blipFill>
        <p:spPr>
          <a:xfrm>
            <a:off x="533400" y="1100402"/>
            <a:ext cx="3949700" cy="2633133"/>
          </a:xfrm>
        </p:spPr>
      </p:pic>
    </p:spTree>
    <p:extLst>
      <p:ext uri="{BB962C8B-B14F-4D97-AF65-F5344CB8AC3E}">
        <p14:creationId xmlns:p14="http://schemas.microsoft.com/office/powerpoint/2010/main" val="3196074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6253" y="287145"/>
            <a:ext cx="6554867" cy="1524000"/>
          </a:xfrm>
        </p:spPr>
        <p:txBody>
          <a:bodyPr>
            <a:normAutofit fontScale="90000"/>
          </a:bodyPr>
          <a:lstStyle/>
          <a:p>
            <a:r>
              <a:rPr lang="en-GB" dirty="0" smtClean="0"/>
              <a:t>Impact of child soldiering on emotional, cognitive and moral developments</a:t>
            </a:r>
            <a:endParaRPr lang="en-GB" dirty="0"/>
          </a:p>
        </p:txBody>
      </p:sp>
      <p:sp>
        <p:nvSpPr>
          <p:cNvPr id="3" name="Content Placeholder 2"/>
          <p:cNvSpPr>
            <a:spLocks noGrp="1"/>
          </p:cNvSpPr>
          <p:nvPr>
            <p:ph idx="1"/>
          </p:nvPr>
        </p:nvSpPr>
        <p:spPr>
          <a:xfrm>
            <a:off x="323528" y="1801836"/>
            <a:ext cx="8229600" cy="4176464"/>
          </a:xfrm>
        </p:spPr>
        <p:txBody>
          <a:bodyPr>
            <a:normAutofit/>
          </a:bodyPr>
          <a:lstStyle/>
          <a:p>
            <a:r>
              <a:rPr lang="en-GB" dirty="0" smtClean="0"/>
              <a:t>Specific impact on child development:  </a:t>
            </a:r>
          </a:p>
          <a:p>
            <a:pPr lvl="1"/>
            <a:r>
              <a:rPr lang="en-GB" i="1" dirty="0" smtClean="0"/>
              <a:t>Physical </a:t>
            </a:r>
            <a:r>
              <a:rPr lang="en-GB" dirty="0" smtClean="0"/>
              <a:t>development – injuries, malnutrition, chronic stress</a:t>
            </a:r>
          </a:p>
          <a:p>
            <a:pPr lvl="1"/>
            <a:r>
              <a:rPr lang="en-GB" i="1" dirty="0" smtClean="0"/>
              <a:t>Emotional </a:t>
            </a:r>
            <a:r>
              <a:rPr lang="en-GB" dirty="0" smtClean="0"/>
              <a:t>development: reduced affect regulation - Anti-social </a:t>
            </a:r>
            <a:r>
              <a:rPr lang="en-GB" dirty="0"/>
              <a:t>and aggressive behaviour: </a:t>
            </a:r>
            <a:endParaRPr lang="en-GB" dirty="0" smtClean="0"/>
          </a:p>
          <a:p>
            <a:pPr lvl="2"/>
            <a:r>
              <a:rPr lang="en-GB" dirty="0" smtClean="0"/>
              <a:t>Difficulties </a:t>
            </a:r>
            <a:r>
              <a:rPr lang="en-GB" dirty="0"/>
              <a:t>to control aggressive </a:t>
            </a:r>
            <a:r>
              <a:rPr lang="en-GB" dirty="0" smtClean="0"/>
              <a:t>impulses</a:t>
            </a:r>
          </a:p>
          <a:p>
            <a:pPr lvl="2"/>
            <a:r>
              <a:rPr lang="en-GB" dirty="0" smtClean="0"/>
              <a:t>Numbing: normalisation of violence and suppression of normal emotional reactions increase aggression</a:t>
            </a:r>
            <a:endParaRPr lang="en-GB" dirty="0"/>
          </a:p>
          <a:p>
            <a:pPr lvl="2"/>
            <a:r>
              <a:rPr lang="en-GB" dirty="0"/>
              <a:t>Lack of skills to handle conflicts without </a:t>
            </a:r>
            <a:r>
              <a:rPr lang="en-GB" dirty="0" smtClean="0"/>
              <a:t>violence/lack of social skills</a:t>
            </a:r>
            <a:endParaRPr lang="en-GB" dirty="0"/>
          </a:p>
          <a:p>
            <a:pPr lvl="1"/>
            <a:r>
              <a:rPr lang="en-GB" i="1" dirty="0" smtClean="0"/>
              <a:t>Cognitive</a:t>
            </a:r>
            <a:r>
              <a:rPr lang="en-GB" dirty="0" smtClean="0"/>
              <a:t> development – schooling </a:t>
            </a:r>
            <a:endParaRPr lang="en-GB" dirty="0"/>
          </a:p>
        </p:txBody>
      </p:sp>
    </p:spTree>
    <p:extLst>
      <p:ext uri="{BB962C8B-B14F-4D97-AF65-F5344CB8AC3E}">
        <p14:creationId xmlns:p14="http://schemas.microsoft.com/office/powerpoint/2010/main" val="14678924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792088"/>
          </a:xfrm>
        </p:spPr>
        <p:txBody>
          <a:bodyPr>
            <a:normAutofit/>
          </a:bodyPr>
          <a:lstStyle/>
          <a:p>
            <a:r>
              <a:rPr lang="en-GB" dirty="0" smtClean="0"/>
              <a:t>Moral and identity development </a:t>
            </a:r>
            <a:endParaRPr lang="en-GB" dirty="0"/>
          </a:p>
        </p:txBody>
      </p:sp>
      <p:sp>
        <p:nvSpPr>
          <p:cNvPr id="3" name="Content Placeholder 2"/>
          <p:cNvSpPr>
            <a:spLocks noGrp="1"/>
          </p:cNvSpPr>
          <p:nvPr>
            <p:ph idx="1"/>
          </p:nvPr>
        </p:nvSpPr>
        <p:spPr>
          <a:xfrm>
            <a:off x="467544" y="1268760"/>
            <a:ext cx="8229600" cy="5415880"/>
          </a:xfrm>
        </p:spPr>
        <p:txBody>
          <a:bodyPr>
            <a:normAutofit fontScale="92500" lnSpcReduction="20000"/>
          </a:bodyPr>
          <a:lstStyle/>
          <a:p>
            <a:r>
              <a:rPr lang="en-GB" dirty="0" smtClean="0"/>
              <a:t>Identity development – </a:t>
            </a:r>
          </a:p>
          <a:p>
            <a:pPr lvl="1"/>
            <a:r>
              <a:rPr lang="en-GB" dirty="0"/>
              <a:t>Trauma affects personality development</a:t>
            </a:r>
          </a:p>
          <a:p>
            <a:pPr lvl="1"/>
            <a:r>
              <a:rPr lang="en-GB" dirty="0"/>
              <a:t>C</a:t>
            </a:r>
            <a:r>
              <a:rPr lang="en-GB" dirty="0" smtClean="0"/>
              <a:t>ollective identity: strong identification with own group; Development of pro-war attitudes, more often simplistic black and white worldview</a:t>
            </a:r>
          </a:p>
          <a:p>
            <a:endParaRPr lang="en-GB" dirty="0"/>
          </a:p>
          <a:p>
            <a:r>
              <a:rPr lang="en-GB" dirty="0" smtClean="0"/>
              <a:t>Moral development – achieved through social interaction </a:t>
            </a:r>
          </a:p>
          <a:p>
            <a:pPr lvl="1"/>
            <a:r>
              <a:rPr lang="en-GB" dirty="0" smtClean="0"/>
              <a:t>Dual status of victim and perpetrator creates ambiguity</a:t>
            </a:r>
          </a:p>
          <a:p>
            <a:pPr lvl="1"/>
            <a:r>
              <a:rPr lang="en-GB" dirty="0" smtClean="0"/>
              <a:t>Moral dilemma: civilian values vs values of armed group</a:t>
            </a:r>
          </a:p>
          <a:p>
            <a:pPr lvl="1"/>
            <a:r>
              <a:rPr lang="en-GB" dirty="0" smtClean="0"/>
              <a:t>Compartmentalisation: “I have to put my values aside to survive” – protective factor </a:t>
            </a:r>
          </a:p>
          <a:p>
            <a:pPr lvl="1"/>
            <a:r>
              <a:rPr lang="en-GB" dirty="0" smtClean="0"/>
              <a:t>Coping strategies after release determines further moral development</a:t>
            </a:r>
          </a:p>
          <a:p>
            <a:pPr lvl="2"/>
            <a:r>
              <a:rPr lang="en-GB" dirty="0" smtClean="0"/>
              <a:t>Avoiding to think about what happened – psychological strategy</a:t>
            </a:r>
          </a:p>
          <a:p>
            <a:pPr lvl="2"/>
            <a:r>
              <a:rPr lang="en-GB" dirty="0" smtClean="0"/>
              <a:t>Avoiding to talk about what happened – social strategy </a:t>
            </a:r>
          </a:p>
          <a:p>
            <a:pPr lvl="2"/>
            <a:r>
              <a:rPr lang="en-GB" dirty="0" smtClean="0"/>
              <a:t>Inability to cope – inability to leave behind life in armed group – often because of high PTSD</a:t>
            </a:r>
          </a:p>
          <a:p>
            <a:pPr lvl="2"/>
            <a:endParaRPr lang="en-GB" dirty="0" smtClean="0"/>
          </a:p>
          <a:p>
            <a:pPr lvl="2"/>
            <a:endParaRPr lang="en-GB" dirty="0" smtClean="0"/>
          </a:p>
          <a:p>
            <a:pPr lvl="1"/>
            <a:endParaRPr lang="en-GB" dirty="0"/>
          </a:p>
        </p:txBody>
      </p:sp>
    </p:spTree>
    <p:extLst>
      <p:ext uri="{BB962C8B-B14F-4D97-AF65-F5344CB8AC3E}">
        <p14:creationId xmlns:p14="http://schemas.microsoft.com/office/powerpoint/2010/main" val="9419427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smtClean="0"/>
              <a:t>Moral development – clinical observations in justice context</a:t>
            </a:r>
          </a:p>
          <a:p>
            <a:pPr marL="0" indent="0">
              <a:buNone/>
            </a:pPr>
            <a:endParaRPr lang="en-GB" dirty="0" smtClean="0"/>
          </a:p>
          <a:p>
            <a:pPr lvl="1"/>
            <a:r>
              <a:rPr lang="en-GB" dirty="0" smtClean="0"/>
              <a:t>Strong sense of justice </a:t>
            </a:r>
          </a:p>
          <a:p>
            <a:pPr lvl="1"/>
            <a:r>
              <a:rPr lang="en-GB" dirty="0" smtClean="0"/>
              <a:t>Strong wish to repair the harm </a:t>
            </a:r>
          </a:p>
          <a:p>
            <a:pPr lvl="1"/>
            <a:r>
              <a:rPr lang="en-GB" dirty="0" smtClean="0"/>
              <a:t>Strong push to learn, study </a:t>
            </a:r>
          </a:p>
          <a:p>
            <a:pPr lvl="1"/>
            <a:r>
              <a:rPr lang="en-GB" dirty="0" smtClean="0"/>
              <a:t>Resilience – but also increased vulnerability – coping with later life-events</a:t>
            </a:r>
            <a:endParaRPr lang="en-GB" dirty="0"/>
          </a:p>
        </p:txBody>
      </p:sp>
    </p:spTree>
    <p:extLst>
      <p:ext uri="{BB962C8B-B14F-4D97-AF65-F5344CB8AC3E}">
        <p14:creationId xmlns:p14="http://schemas.microsoft.com/office/powerpoint/2010/main" val="12991492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a:xfrm>
            <a:off x="457200" y="260648"/>
            <a:ext cx="8229600" cy="2016224"/>
          </a:xfrm>
        </p:spPr>
        <p:txBody>
          <a:bodyPr>
            <a:noAutofit/>
          </a:bodyPr>
          <a:lstStyle/>
          <a:p>
            <a:pPr marL="742950" indent="-742950">
              <a:defRPr/>
            </a:pPr>
            <a:r>
              <a:rPr lang="en-GB" sz="2800" b="1" dirty="0">
                <a:solidFill>
                  <a:schemeClr val="accent6">
                    <a:lumMod val="60000"/>
                    <a:lumOff val="40000"/>
                  </a:schemeClr>
                </a:solidFill>
              </a:rPr>
              <a:t>The importance of post traumatic stress for the testimony process</a:t>
            </a:r>
            <a:r>
              <a:rPr lang="en-GB" sz="2800" b="1" dirty="0"/>
              <a:t/>
            </a:r>
            <a:br>
              <a:rPr lang="en-GB" sz="2800" b="1" dirty="0"/>
            </a:br>
            <a:endParaRPr lang="en-GB" sz="2900" b="1" dirty="0"/>
          </a:p>
        </p:txBody>
      </p:sp>
      <p:sp>
        <p:nvSpPr>
          <p:cNvPr id="367619" name="Rectangle 3"/>
          <p:cNvSpPr>
            <a:spLocks noGrp="1" noChangeArrowheads="1"/>
          </p:cNvSpPr>
          <p:nvPr>
            <p:ph idx="1"/>
          </p:nvPr>
        </p:nvSpPr>
        <p:spPr>
          <a:xfrm>
            <a:off x="457200" y="2204864"/>
            <a:ext cx="8229600" cy="4119736"/>
          </a:xfrm>
        </p:spPr>
        <p:txBody>
          <a:bodyPr/>
          <a:lstStyle/>
          <a:p>
            <a:pPr marL="0" indent="0">
              <a:buNone/>
              <a:defRPr/>
            </a:pPr>
            <a:r>
              <a:rPr lang="en-GB" i="1" dirty="0"/>
              <a:t>Why is trauma such a critical concept for testimony? </a:t>
            </a:r>
            <a:r>
              <a:rPr lang="en-US" i="1" dirty="0"/>
              <a:t>Impact on information </a:t>
            </a:r>
            <a:r>
              <a:rPr lang="en-US" i="1" dirty="0" smtClean="0"/>
              <a:t>processing</a:t>
            </a:r>
          </a:p>
          <a:p>
            <a:pPr marL="0" indent="0">
              <a:buNone/>
              <a:defRPr/>
            </a:pPr>
            <a:endParaRPr lang="en-US" i="1" dirty="0" smtClean="0"/>
          </a:p>
          <a:p>
            <a:pPr eaLnBrk="1" hangingPunct="1">
              <a:buFont typeface="Wingdings" pitchFamily="2" charset="2"/>
              <a:buChar char="n"/>
              <a:defRPr/>
            </a:pPr>
            <a:r>
              <a:rPr lang="en-US" dirty="0" smtClean="0"/>
              <a:t>Disturbances in physiological and cognitive processes during traumatic event may: </a:t>
            </a:r>
          </a:p>
          <a:p>
            <a:pPr lvl="1" eaLnBrk="1" hangingPunct="1">
              <a:buFont typeface="Wingdings" pitchFamily="2" charset="2"/>
              <a:buChar char="n"/>
              <a:defRPr/>
            </a:pPr>
            <a:r>
              <a:rPr lang="en-US" dirty="0" smtClean="0"/>
              <a:t> lead to difficulties to process information about the event</a:t>
            </a:r>
          </a:p>
          <a:p>
            <a:pPr lvl="2" eaLnBrk="1" hangingPunct="1">
              <a:buFont typeface="Wingdings" pitchFamily="2" charset="2"/>
              <a:buChar char="n"/>
              <a:defRPr/>
            </a:pPr>
            <a:r>
              <a:rPr lang="en-US" dirty="0" smtClean="0"/>
              <a:t>Impact on registration, storage and retrieval of information </a:t>
            </a:r>
          </a:p>
          <a:p>
            <a:pPr lvl="1" eaLnBrk="1" hangingPunct="1">
              <a:buFont typeface="Wingdings" pitchFamily="2" charset="2"/>
              <a:buChar char="n"/>
              <a:defRPr/>
            </a:pPr>
            <a:r>
              <a:rPr lang="en-US" dirty="0" smtClean="0"/>
              <a:t>Lead to persistent increased arousal </a:t>
            </a:r>
          </a:p>
          <a:p>
            <a:pPr lvl="1" eaLnBrk="1" hangingPunct="1">
              <a:buFont typeface="Wingdings" pitchFamily="2" charset="2"/>
              <a:buChar char="n"/>
              <a:defRPr/>
            </a:pPr>
            <a:r>
              <a:rPr lang="en-US" dirty="0" smtClean="0"/>
              <a:t>and/or withdrawal from situation </a:t>
            </a:r>
          </a:p>
          <a:p>
            <a:pPr lvl="2" eaLnBrk="1" hangingPunct="1">
              <a:buFont typeface="Wingdings" pitchFamily="2" charset="2"/>
              <a:buChar char="n"/>
              <a:defRPr/>
            </a:pPr>
            <a:r>
              <a:rPr lang="en-US" dirty="0" smtClean="0"/>
              <a:t>Dissociation during TE may lead to fragmented recall </a:t>
            </a:r>
          </a:p>
          <a:p>
            <a:pPr lvl="2" eaLnBrk="1" hangingPunct="1">
              <a:buFont typeface="Wingdings" pitchFamily="2" charset="2"/>
              <a:buChar char="n"/>
              <a:defRPr/>
            </a:pPr>
            <a:endParaRPr lang="en-GB" dirty="0" smtClean="0"/>
          </a:p>
        </p:txBody>
      </p:sp>
    </p:spTree>
    <p:extLst>
      <p:ext uri="{BB962C8B-B14F-4D97-AF65-F5344CB8AC3E}">
        <p14:creationId xmlns:p14="http://schemas.microsoft.com/office/powerpoint/2010/main" val="11689478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0690" name="Rectangle 2"/>
          <p:cNvSpPr>
            <a:spLocks noGrp="1" noChangeArrowheads="1"/>
          </p:cNvSpPr>
          <p:nvPr>
            <p:ph type="title"/>
          </p:nvPr>
        </p:nvSpPr>
        <p:spPr>
          <a:xfrm>
            <a:off x="533400" y="332656"/>
            <a:ext cx="6554867" cy="1524000"/>
          </a:xfrm>
        </p:spPr>
        <p:txBody>
          <a:bodyPr>
            <a:normAutofit/>
          </a:bodyPr>
          <a:lstStyle/>
          <a:p>
            <a:pPr eaLnBrk="1" hangingPunct="1">
              <a:defRPr/>
            </a:pPr>
            <a:r>
              <a:rPr lang="en-US" dirty="0"/>
              <a:t>Impact on information processing</a:t>
            </a:r>
            <a:endParaRPr lang="en-GB" dirty="0"/>
          </a:p>
        </p:txBody>
      </p:sp>
      <p:sp>
        <p:nvSpPr>
          <p:cNvPr id="370691" name="Rectangle 3"/>
          <p:cNvSpPr>
            <a:spLocks noGrp="1" noChangeArrowheads="1"/>
          </p:cNvSpPr>
          <p:nvPr>
            <p:ph type="body" idx="1"/>
          </p:nvPr>
        </p:nvSpPr>
        <p:spPr>
          <a:xfrm>
            <a:off x="533400" y="1864353"/>
            <a:ext cx="6554867" cy="4176464"/>
          </a:xfrm>
        </p:spPr>
        <p:txBody>
          <a:bodyPr>
            <a:normAutofit fontScale="92500" lnSpcReduction="20000"/>
          </a:bodyPr>
          <a:lstStyle/>
          <a:p>
            <a:pPr marL="0" indent="0" eaLnBrk="1" hangingPunct="1">
              <a:lnSpc>
                <a:spcPct val="90000"/>
              </a:lnSpc>
              <a:buNone/>
              <a:defRPr/>
            </a:pPr>
            <a:r>
              <a:rPr lang="en-US" sz="2800" b="1" dirty="0" smtClean="0"/>
              <a:t>‘Normal event’ </a:t>
            </a:r>
          </a:p>
          <a:p>
            <a:pPr lvl="1" eaLnBrk="1" hangingPunct="1">
              <a:lnSpc>
                <a:spcPct val="90000"/>
              </a:lnSpc>
              <a:buFont typeface="Wingdings" pitchFamily="2" charset="2"/>
              <a:buChar char="n"/>
              <a:defRPr/>
            </a:pPr>
            <a:r>
              <a:rPr lang="en-US" sz="2400" dirty="0" smtClean="0"/>
              <a:t>Registration via sensory perceptions (see – hear – smell – feel) </a:t>
            </a:r>
          </a:p>
          <a:p>
            <a:pPr lvl="1" eaLnBrk="1" hangingPunct="1">
              <a:lnSpc>
                <a:spcPct val="90000"/>
              </a:lnSpc>
              <a:buFont typeface="Wingdings" pitchFamily="2" charset="2"/>
              <a:buChar char="n"/>
              <a:defRPr/>
            </a:pPr>
            <a:r>
              <a:rPr lang="en-US" sz="2400" dirty="0" smtClean="0"/>
              <a:t>Storage of declarative/explicit memories</a:t>
            </a:r>
          </a:p>
          <a:p>
            <a:pPr lvl="1" eaLnBrk="1" hangingPunct="1">
              <a:lnSpc>
                <a:spcPct val="90000"/>
              </a:lnSpc>
              <a:buFont typeface="Wingdings" pitchFamily="2" charset="2"/>
              <a:buChar char="n"/>
              <a:defRPr/>
            </a:pPr>
            <a:r>
              <a:rPr lang="en-US" sz="2400" dirty="0" smtClean="0"/>
              <a:t>‘</a:t>
            </a:r>
            <a:r>
              <a:rPr lang="en-US" sz="2400" b="1" dirty="0" smtClean="0"/>
              <a:t>Conceptually-driven processing</a:t>
            </a:r>
            <a:r>
              <a:rPr lang="en-US" sz="2400" dirty="0" smtClean="0"/>
              <a:t>’: information is linked to existing memories/known concepts and assimilated into existing schemata (and existing schemata are been modified) </a:t>
            </a:r>
          </a:p>
          <a:p>
            <a:pPr lvl="1" eaLnBrk="1" hangingPunct="1">
              <a:lnSpc>
                <a:spcPct val="90000"/>
              </a:lnSpc>
              <a:buFont typeface="Wingdings" pitchFamily="2" charset="2"/>
              <a:buChar char="n"/>
              <a:defRPr/>
            </a:pPr>
            <a:r>
              <a:rPr lang="en-US" sz="2400" dirty="0" smtClean="0"/>
              <a:t>Giving ‘sense’ to sensory information – </a:t>
            </a:r>
            <a:r>
              <a:rPr lang="en-US" sz="2400" b="1" dirty="0" smtClean="0"/>
              <a:t>creation of a narrative</a:t>
            </a:r>
          </a:p>
          <a:p>
            <a:pPr lvl="1" eaLnBrk="1" hangingPunct="1">
              <a:lnSpc>
                <a:spcPct val="90000"/>
              </a:lnSpc>
              <a:buFont typeface="Wingdings" pitchFamily="2" charset="2"/>
              <a:buChar char="n"/>
              <a:defRPr/>
            </a:pPr>
            <a:r>
              <a:rPr lang="en-US" sz="2400" dirty="0" smtClean="0"/>
              <a:t>Retrieval of (processed) narrative, not of purely sensory information	</a:t>
            </a:r>
            <a:endParaRPr lang="en-GB" sz="2400" dirty="0" smtClean="0"/>
          </a:p>
        </p:txBody>
      </p:sp>
    </p:spTree>
    <p:extLst>
      <p:ext uri="{BB962C8B-B14F-4D97-AF65-F5344CB8AC3E}">
        <p14:creationId xmlns:p14="http://schemas.microsoft.com/office/powerpoint/2010/main" val="41653306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1715" name="Rectangle 3"/>
          <p:cNvSpPr>
            <a:spLocks noGrp="1" noChangeArrowheads="1"/>
          </p:cNvSpPr>
          <p:nvPr>
            <p:ph idx="1"/>
          </p:nvPr>
        </p:nvSpPr>
        <p:spPr>
          <a:xfrm>
            <a:off x="251520" y="908720"/>
            <a:ext cx="8229600" cy="5544616"/>
          </a:xfrm>
        </p:spPr>
        <p:txBody>
          <a:bodyPr>
            <a:normAutofit fontScale="92500" lnSpcReduction="20000"/>
          </a:bodyPr>
          <a:lstStyle/>
          <a:p>
            <a:pPr eaLnBrk="1" hangingPunct="1">
              <a:lnSpc>
                <a:spcPct val="80000"/>
              </a:lnSpc>
              <a:defRPr/>
            </a:pPr>
            <a:r>
              <a:rPr lang="en-US" sz="2800" b="1" dirty="0" smtClean="0"/>
              <a:t>‘Traumatic event’ </a:t>
            </a:r>
          </a:p>
          <a:p>
            <a:pPr lvl="1" eaLnBrk="1" hangingPunct="1">
              <a:lnSpc>
                <a:spcPct val="80000"/>
              </a:lnSpc>
              <a:defRPr/>
            </a:pPr>
            <a:r>
              <a:rPr lang="en-US" sz="2400" dirty="0" smtClean="0"/>
              <a:t>Registration via sensory perceptions (see – hear – smell – feel) </a:t>
            </a:r>
          </a:p>
          <a:p>
            <a:pPr marL="393192" lvl="1" indent="0" eaLnBrk="1" hangingPunct="1">
              <a:lnSpc>
                <a:spcPct val="80000"/>
              </a:lnSpc>
              <a:buNone/>
              <a:defRPr/>
            </a:pPr>
            <a:endParaRPr lang="en-US" sz="2400" dirty="0" smtClean="0"/>
          </a:p>
          <a:p>
            <a:pPr lvl="1" eaLnBrk="1" hangingPunct="1">
              <a:lnSpc>
                <a:spcPct val="80000"/>
              </a:lnSpc>
              <a:defRPr/>
            </a:pPr>
            <a:r>
              <a:rPr lang="en-US" sz="2400" dirty="0" smtClean="0"/>
              <a:t>‘</a:t>
            </a:r>
            <a:r>
              <a:rPr lang="en-US" sz="2400" b="1" dirty="0" smtClean="0"/>
              <a:t>data-driven processing</a:t>
            </a:r>
            <a:r>
              <a:rPr lang="en-US" sz="2400" dirty="0" smtClean="0"/>
              <a:t>’: storage of ‘visual characteristics’ of information – exact reproduction of sensory information (as if it is a movie) </a:t>
            </a:r>
          </a:p>
          <a:p>
            <a:pPr lvl="2" eaLnBrk="1" hangingPunct="1">
              <a:lnSpc>
                <a:spcPct val="80000"/>
              </a:lnSpc>
              <a:defRPr/>
            </a:pPr>
            <a:r>
              <a:rPr lang="en-US" sz="2000" dirty="0" smtClean="0"/>
              <a:t>Because of cognitive factors: information is ‘unexplainable’ – does not fit into existing schemata</a:t>
            </a:r>
          </a:p>
          <a:p>
            <a:pPr lvl="2" eaLnBrk="1" hangingPunct="1">
              <a:lnSpc>
                <a:spcPct val="80000"/>
              </a:lnSpc>
              <a:defRPr/>
            </a:pPr>
            <a:r>
              <a:rPr lang="en-US" sz="2000" dirty="0" smtClean="0"/>
              <a:t>Because of physiological factors (hormonal response)</a:t>
            </a:r>
          </a:p>
          <a:p>
            <a:pPr lvl="2" eaLnBrk="1" hangingPunct="1">
              <a:lnSpc>
                <a:spcPct val="80000"/>
              </a:lnSpc>
              <a:defRPr/>
            </a:pPr>
            <a:r>
              <a:rPr lang="en-US" sz="2000" dirty="0" smtClean="0"/>
              <a:t>Storage of declarative memory fails</a:t>
            </a:r>
          </a:p>
          <a:p>
            <a:pPr lvl="2" eaLnBrk="1" hangingPunct="1">
              <a:lnSpc>
                <a:spcPct val="80000"/>
              </a:lnSpc>
              <a:defRPr/>
            </a:pPr>
            <a:r>
              <a:rPr lang="en-US" sz="2000" dirty="0" smtClean="0"/>
              <a:t>High level of data-driven processing = high level of trauma</a:t>
            </a:r>
          </a:p>
          <a:p>
            <a:pPr marL="667512" lvl="2" indent="0" eaLnBrk="1" hangingPunct="1">
              <a:lnSpc>
                <a:spcPct val="80000"/>
              </a:lnSpc>
              <a:buNone/>
              <a:defRPr/>
            </a:pPr>
            <a:endParaRPr lang="en-US" sz="2000" dirty="0" smtClean="0"/>
          </a:p>
          <a:p>
            <a:pPr lvl="1" eaLnBrk="1" hangingPunct="1">
              <a:lnSpc>
                <a:spcPct val="80000"/>
              </a:lnSpc>
              <a:defRPr/>
            </a:pPr>
            <a:r>
              <a:rPr lang="en-US" sz="2400" dirty="0" smtClean="0"/>
              <a:t>Leads to creation of ‘</a:t>
            </a:r>
            <a:r>
              <a:rPr lang="en-US" sz="2400" b="1" dirty="0" smtClean="0"/>
              <a:t>traumatic memory</a:t>
            </a:r>
            <a:r>
              <a:rPr lang="en-US" sz="2400" dirty="0" smtClean="0"/>
              <a:t>’ </a:t>
            </a:r>
          </a:p>
          <a:p>
            <a:pPr lvl="2" eaLnBrk="1" hangingPunct="1">
              <a:lnSpc>
                <a:spcPct val="80000"/>
              </a:lnSpc>
              <a:defRPr/>
            </a:pPr>
            <a:r>
              <a:rPr lang="en-US" sz="2000" dirty="0" smtClean="0"/>
              <a:t>Retrieval of information about traumatic event brings back (unprocessed) sensory information – and triggers intense emotions (as if it is happening again)</a:t>
            </a:r>
          </a:p>
          <a:p>
            <a:pPr lvl="2" eaLnBrk="1" hangingPunct="1">
              <a:lnSpc>
                <a:spcPct val="80000"/>
              </a:lnSpc>
              <a:defRPr/>
            </a:pPr>
            <a:r>
              <a:rPr lang="en-US" sz="2000" dirty="0" smtClean="0"/>
              <a:t>Memory is ‘scattered’, fragmented, not chronological (images, sounds, smells)</a:t>
            </a:r>
            <a:endParaRPr lang="en-GB" sz="2000" dirty="0" smtClean="0"/>
          </a:p>
        </p:txBody>
      </p:sp>
    </p:spTree>
    <p:extLst>
      <p:ext uri="{BB962C8B-B14F-4D97-AF65-F5344CB8AC3E}">
        <p14:creationId xmlns:p14="http://schemas.microsoft.com/office/powerpoint/2010/main" val="180739896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764704"/>
            <a:ext cx="6554867" cy="1152128"/>
          </a:xfrm>
        </p:spPr>
        <p:txBody>
          <a:bodyPr>
            <a:noAutofit/>
          </a:bodyPr>
          <a:lstStyle/>
          <a:p>
            <a:pPr eaLnBrk="1" hangingPunct="1">
              <a:defRPr/>
            </a:pPr>
            <a:r>
              <a:rPr lang="en-US" dirty="0" smtClean="0"/>
              <a:t>Consequences for the testimony process: </a:t>
            </a:r>
          </a:p>
        </p:txBody>
      </p:sp>
      <p:sp>
        <p:nvSpPr>
          <p:cNvPr id="3" name="Content Placeholder 2"/>
          <p:cNvSpPr>
            <a:spLocks noGrp="1"/>
          </p:cNvSpPr>
          <p:nvPr>
            <p:ph idx="1"/>
          </p:nvPr>
        </p:nvSpPr>
        <p:spPr>
          <a:xfrm>
            <a:off x="533400" y="2708920"/>
            <a:ext cx="6554867" cy="3960440"/>
          </a:xfrm>
        </p:spPr>
        <p:txBody>
          <a:bodyPr>
            <a:normAutofit fontScale="77500" lnSpcReduction="20000"/>
          </a:bodyPr>
          <a:lstStyle/>
          <a:p>
            <a:pPr eaLnBrk="1" hangingPunct="1">
              <a:defRPr/>
            </a:pPr>
            <a:r>
              <a:rPr lang="en-US" sz="2400" dirty="0" smtClean="0"/>
              <a:t>Risk of resurfacing of trauma during interview/testimony process</a:t>
            </a:r>
          </a:p>
          <a:p>
            <a:pPr lvl="1" eaLnBrk="1" hangingPunct="1">
              <a:defRPr/>
            </a:pPr>
            <a:r>
              <a:rPr lang="en-US" sz="2400" dirty="0" smtClean="0"/>
              <a:t>Being asked to recount the TE can trigger strong emotional/traumatic reactions (intense anxiety, nightmares/flash-backs, suicidal thoughts, dissociation…)</a:t>
            </a:r>
          </a:p>
          <a:p>
            <a:pPr lvl="1" eaLnBrk="1" hangingPunct="1">
              <a:buFont typeface="Wingdings" charset="2"/>
              <a:buNone/>
              <a:defRPr/>
            </a:pPr>
            <a:endParaRPr lang="en-US" sz="2400" dirty="0" smtClean="0"/>
          </a:p>
          <a:p>
            <a:pPr eaLnBrk="1" hangingPunct="1">
              <a:defRPr/>
            </a:pPr>
            <a:r>
              <a:rPr lang="en-US" sz="2400" dirty="0" smtClean="0"/>
              <a:t>Risk of low credibility</a:t>
            </a:r>
          </a:p>
          <a:p>
            <a:pPr lvl="1" eaLnBrk="1" hangingPunct="1">
              <a:defRPr/>
            </a:pPr>
            <a:r>
              <a:rPr lang="en-US" sz="2400" dirty="0" smtClean="0"/>
              <a:t>Impossibility to give coherent statement (lack of chronology, memory gaps)</a:t>
            </a:r>
          </a:p>
          <a:p>
            <a:pPr lvl="1" eaLnBrk="1" hangingPunct="1">
              <a:defRPr/>
            </a:pPr>
            <a:r>
              <a:rPr lang="en-US" sz="2400" dirty="0" smtClean="0"/>
              <a:t>Creation of ‘false narrative’: Filling in the blanks by inappropriate questioning (leading questions</a:t>
            </a:r>
            <a:r>
              <a:rPr lang="en-US" dirty="0" smtClean="0"/>
              <a:t>)</a:t>
            </a:r>
          </a:p>
          <a:p>
            <a:pPr lvl="1" eaLnBrk="1" hangingPunct="1">
              <a:buFont typeface="Wingdings" charset="2"/>
              <a:buNone/>
              <a:defRPr/>
            </a:pPr>
            <a:endParaRPr lang="en-US" dirty="0" smtClean="0"/>
          </a:p>
          <a:p>
            <a:pPr eaLnBrk="1" hangingPunct="1">
              <a:defRPr/>
            </a:pPr>
            <a:endParaRPr lang="en-US" dirty="0" smtClean="0"/>
          </a:p>
          <a:p>
            <a:pPr eaLnBrk="1" hangingPunct="1">
              <a:buFont typeface="Wingdings" charset="2"/>
              <a:buNone/>
              <a:defRPr/>
            </a:pPr>
            <a:endParaRPr lang="en-US" dirty="0" smtClean="0"/>
          </a:p>
          <a:p>
            <a:pPr eaLnBrk="1" hangingPunct="1">
              <a:defRPr/>
            </a:pPr>
            <a:endParaRPr lang="en-US" dirty="0" smtClean="0"/>
          </a:p>
        </p:txBody>
      </p:sp>
    </p:spTree>
    <p:extLst>
      <p:ext uri="{BB962C8B-B14F-4D97-AF65-F5344CB8AC3E}">
        <p14:creationId xmlns:p14="http://schemas.microsoft.com/office/powerpoint/2010/main" val="4073587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92696"/>
            <a:ext cx="7772400" cy="960136"/>
          </a:xfrm>
        </p:spPr>
        <p:txBody>
          <a:bodyPr/>
          <a:lstStyle/>
          <a:p>
            <a:r>
              <a:rPr lang="en-GB" dirty="0" smtClean="0"/>
              <a:t>Overview</a:t>
            </a:r>
            <a:endParaRPr lang="en-GB" dirty="0"/>
          </a:p>
        </p:txBody>
      </p:sp>
      <p:sp>
        <p:nvSpPr>
          <p:cNvPr id="3" name="Text Placeholder 2"/>
          <p:cNvSpPr>
            <a:spLocks noGrp="1"/>
          </p:cNvSpPr>
          <p:nvPr>
            <p:ph type="body" idx="1"/>
          </p:nvPr>
        </p:nvSpPr>
        <p:spPr>
          <a:xfrm>
            <a:off x="467544" y="1772816"/>
            <a:ext cx="7772400" cy="4032448"/>
          </a:xfrm>
        </p:spPr>
        <p:txBody>
          <a:bodyPr>
            <a:normAutofit fontScale="70000" lnSpcReduction="20000"/>
          </a:bodyPr>
          <a:lstStyle/>
          <a:p>
            <a:pPr marL="342900" indent="-342900">
              <a:buFont typeface="+mj-lt"/>
              <a:buAutoNum type="arabicPeriod"/>
            </a:pPr>
            <a:r>
              <a:rPr lang="en-GB" dirty="0" smtClean="0"/>
              <a:t>Challenges regarding the participation of children in judicial and non-judicial processes </a:t>
            </a:r>
          </a:p>
          <a:p>
            <a:pPr marL="982980" lvl="1" indent="-342900">
              <a:buAutoNum type="alphaLcPeriod"/>
            </a:pPr>
            <a:r>
              <a:rPr lang="en-GB" dirty="0" smtClean="0"/>
              <a:t>The psychosocial impact of armed conflict on children</a:t>
            </a:r>
          </a:p>
          <a:p>
            <a:pPr marL="982980" lvl="1" indent="-342900">
              <a:buFont typeface="Wingdings 3" panose="05040102010807070707" pitchFamily="18" charset="2"/>
              <a:buAutoNum type="alphaLcPeriod"/>
            </a:pPr>
            <a:r>
              <a:rPr lang="en-GB" dirty="0" smtClean="0"/>
              <a:t>The importance of post traumatic stress for the </a:t>
            </a:r>
            <a:r>
              <a:rPr lang="en-GB" dirty="0"/>
              <a:t>testimony </a:t>
            </a:r>
            <a:r>
              <a:rPr lang="en-GB" dirty="0" smtClean="0"/>
              <a:t>process</a:t>
            </a:r>
          </a:p>
          <a:p>
            <a:pPr marL="982980" lvl="1" indent="-342900">
              <a:buFont typeface="Wingdings 3" panose="05040102010807070707" pitchFamily="18" charset="2"/>
              <a:buAutoNum type="alphaLcPeriod"/>
            </a:pPr>
            <a:r>
              <a:rPr lang="en-GB" dirty="0" smtClean="0"/>
              <a:t>Judicial vs Non-Judicial Mechanisms – advantages and challenges </a:t>
            </a:r>
          </a:p>
          <a:p>
            <a:pPr marL="982980" lvl="1" indent="-342900">
              <a:buFont typeface="Wingdings 3" panose="05040102010807070707" pitchFamily="18" charset="2"/>
              <a:buAutoNum type="alphaLcPeriod"/>
            </a:pPr>
            <a:endParaRPr lang="en-GB" dirty="0" smtClean="0"/>
          </a:p>
          <a:p>
            <a:pPr marL="342900" indent="-342900">
              <a:buFont typeface="+mj-lt"/>
              <a:buAutoNum type="arabicPeriod"/>
            </a:pPr>
            <a:r>
              <a:rPr lang="en-GB" dirty="0" smtClean="0"/>
              <a:t>Protection and support of child witnesses and victims </a:t>
            </a:r>
          </a:p>
          <a:p>
            <a:pPr marL="800100" lvl="1" indent="-342900">
              <a:buFont typeface="+mj-lt"/>
              <a:buAutoNum type="alphaLcPeriod"/>
            </a:pPr>
            <a:r>
              <a:rPr lang="en-GB" dirty="0" smtClean="0"/>
              <a:t>A child-</a:t>
            </a:r>
            <a:r>
              <a:rPr lang="en-GB" dirty="0" err="1" smtClean="0"/>
              <a:t>centered</a:t>
            </a:r>
            <a:r>
              <a:rPr lang="en-GB" dirty="0" smtClean="0"/>
              <a:t> and trauma-informed approach </a:t>
            </a:r>
          </a:p>
          <a:p>
            <a:pPr marL="800100" lvl="1" indent="-342900">
              <a:buFont typeface="+mj-lt"/>
              <a:buAutoNum type="alphaLcPeriod"/>
            </a:pPr>
            <a:r>
              <a:rPr lang="en-GB" dirty="0"/>
              <a:t>Assessing the best interest of the child - a rights-based and a psychosocial </a:t>
            </a:r>
            <a:r>
              <a:rPr lang="en-GB" dirty="0" smtClean="0"/>
              <a:t>perspective</a:t>
            </a:r>
          </a:p>
          <a:p>
            <a:pPr marL="800100" lvl="1" indent="-342900">
              <a:buFont typeface="+mj-lt"/>
              <a:buAutoNum type="alphaLcPeriod"/>
            </a:pPr>
            <a:r>
              <a:rPr lang="en-GB" dirty="0" smtClean="0"/>
              <a:t>Balancing </a:t>
            </a:r>
            <a:r>
              <a:rPr lang="en-GB" dirty="0"/>
              <a:t>children’s right to protection with their right to participate in a justice process</a:t>
            </a:r>
          </a:p>
          <a:p>
            <a:pPr marL="800100" lvl="1" indent="-342900">
              <a:buFont typeface="+mj-lt"/>
              <a:buAutoNum type="alphaLcPeriod"/>
            </a:pPr>
            <a:endParaRPr lang="en-GB" dirty="0"/>
          </a:p>
          <a:p>
            <a:pPr marL="342900" indent="-342900">
              <a:buFont typeface="+mj-lt"/>
              <a:buAutoNum type="arabicPeriod"/>
            </a:pPr>
            <a:r>
              <a:rPr lang="en-GB" dirty="0" smtClean="0"/>
              <a:t>Special Measures in judicial procedures </a:t>
            </a:r>
          </a:p>
          <a:p>
            <a:pPr marL="800100" lvl="1" indent="-342900">
              <a:buFont typeface="+mj-lt"/>
              <a:buAutoNum type="alphaLcPeriod"/>
            </a:pPr>
            <a:r>
              <a:rPr lang="en-GB" dirty="0" smtClean="0"/>
              <a:t>How to </a:t>
            </a:r>
            <a:r>
              <a:rPr lang="en-GB" dirty="0" smtClean="0"/>
              <a:t>implement a support mandate and use special measures : </a:t>
            </a:r>
            <a:r>
              <a:rPr lang="en-GB" dirty="0" smtClean="0"/>
              <a:t>the example of the ICC</a:t>
            </a:r>
          </a:p>
          <a:p>
            <a:pPr marL="342900" indent="-342900">
              <a:buFont typeface="+mj-lt"/>
              <a:buAutoNum type="arabicPeriod"/>
            </a:pPr>
            <a:r>
              <a:rPr lang="en-GB" dirty="0" smtClean="0"/>
              <a:t>Questions and discussion  </a:t>
            </a:r>
          </a:p>
        </p:txBody>
      </p:sp>
    </p:spTree>
    <p:extLst>
      <p:ext uri="{BB962C8B-B14F-4D97-AF65-F5344CB8AC3E}">
        <p14:creationId xmlns:p14="http://schemas.microsoft.com/office/powerpoint/2010/main" val="329594769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476672"/>
            <a:ext cx="7772400" cy="720080"/>
          </a:xfrm>
        </p:spPr>
        <p:txBody>
          <a:bodyPr/>
          <a:lstStyle/>
          <a:p>
            <a:r>
              <a:rPr lang="en-GB" dirty="0" smtClean="0"/>
              <a:t>Challenges and benefits</a:t>
            </a:r>
            <a:endParaRPr lang="en-GB" dirty="0"/>
          </a:p>
        </p:txBody>
      </p:sp>
      <p:sp>
        <p:nvSpPr>
          <p:cNvPr id="3" name="Text Placeholder 2"/>
          <p:cNvSpPr>
            <a:spLocks noGrp="1"/>
          </p:cNvSpPr>
          <p:nvPr>
            <p:ph type="body" idx="1"/>
          </p:nvPr>
        </p:nvSpPr>
        <p:spPr>
          <a:xfrm>
            <a:off x="539552" y="1412776"/>
            <a:ext cx="7772400" cy="5504686"/>
          </a:xfrm>
        </p:spPr>
        <p:txBody>
          <a:bodyPr>
            <a:normAutofit/>
          </a:bodyPr>
          <a:lstStyle/>
          <a:p>
            <a:pPr marL="0" lvl="1" indent="0">
              <a:buClr>
                <a:schemeClr val="accent3"/>
              </a:buClr>
              <a:buSzPct val="95000"/>
            </a:pPr>
            <a:r>
              <a:rPr lang="en-GB" dirty="0" smtClean="0"/>
              <a:t>James was </a:t>
            </a:r>
            <a:r>
              <a:rPr lang="en-GB" dirty="0"/>
              <a:t>16 at the time he gave his first statement to the OTP. He was a former child soldier, a bright young man who was successful in school and who tried to leave his past behind him. He was included in the ICCPP at age 17 and was initially resettled internally, prior to testimony.  He had lost contact with his family but restored contact with his father at the time of resettlement. </a:t>
            </a:r>
            <a:r>
              <a:rPr lang="en-GB" dirty="0" smtClean="0"/>
              <a:t>James </a:t>
            </a:r>
            <a:r>
              <a:rPr lang="en-GB" dirty="0"/>
              <a:t>had a lot of security concerns when he testified. He was particularly concerned about the reactions within his community of origin, as he felt a traitor because of his decision to testify. He struggled with that as he also really wanted to restore what he, in his eyes, destroyed as a child soldier. The time of testimony was very stressful to him, he was also anxious to miss school, and reacted by becoming very demanding. At one point his testimony was even postponed as he refused to take the stand before certain conditions where met. Eventually he did testify, but because of a number of reasons it was decided that he could not return home and he entered the </a:t>
            </a:r>
            <a:r>
              <a:rPr lang="en-GB" dirty="0" smtClean="0"/>
              <a:t>ICCPP.</a:t>
            </a:r>
            <a:endParaRPr lang="en-GB" dirty="0"/>
          </a:p>
          <a:p>
            <a:endParaRPr lang="en-GB" dirty="0"/>
          </a:p>
        </p:txBody>
      </p:sp>
    </p:spTree>
    <p:extLst>
      <p:ext uri="{BB962C8B-B14F-4D97-AF65-F5344CB8AC3E}">
        <p14:creationId xmlns:p14="http://schemas.microsoft.com/office/powerpoint/2010/main" val="152941613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chemeClr val="accent6">
                    <a:lumMod val="60000"/>
                    <a:lumOff val="40000"/>
                  </a:schemeClr>
                </a:solidFill>
              </a:rPr>
              <a:t>Involvement of children in Judicial vs non-judicial mechanisms</a:t>
            </a:r>
            <a:endParaRPr lang="en-GB" b="1" dirty="0">
              <a:solidFill>
                <a:schemeClr val="accent6">
                  <a:lumMod val="60000"/>
                  <a:lumOff val="40000"/>
                </a:schemeClr>
              </a:solidFill>
            </a:endParaRPr>
          </a:p>
        </p:txBody>
      </p:sp>
      <p:sp>
        <p:nvSpPr>
          <p:cNvPr id="3" name="Text Placeholder 2"/>
          <p:cNvSpPr>
            <a:spLocks noGrp="1"/>
          </p:cNvSpPr>
          <p:nvPr>
            <p:ph type="body" idx="1"/>
          </p:nvPr>
        </p:nvSpPr>
        <p:spPr/>
        <p:txBody>
          <a:bodyPr>
            <a:normAutofit/>
          </a:bodyPr>
          <a:lstStyle/>
          <a:p>
            <a:r>
              <a:rPr lang="en-GB" sz="2400" b="1" dirty="0" smtClean="0"/>
              <a:t>What are in your view the challenges and benefits? </a:t>
            </a:r>
            <a:endParaRPr lang="en-GB" sz="2400" b="1" dirty="0"/>
          </a:p>
        </p:txBody>
      </p:sp>
    </p:spTree>
    <p:extLst>
      <p:ext uri="{BB962C8B-B14F-4D97-AF65-F5344CB8AC3E}">
        <p14:creationId xmlns:p14="http://schemas.microsoft.com/office/powerpoint/2010/main" val="41127516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a:xfrm rot="5400000">
            <a:off x="1602333" y="1551285"/>
            <a:ext cx="6554867" cy="3767670"/>
          </a:xfrm>
        </p:spPr>
        <p:txBody>
          <a:bodyPr/>
          <a:lstStyle/>
          <a:p>
            <a:endParaRPr lang="en-GB" dirty="0"/>
          </a:p>
        </p:txBody>
      </p:sp>
      <p:pic>
        <p:nvPicPr>
          <p:cNvPr id="1026" name="Picture 2" descr="545c859e-6952-4be6-9f7b-0f9a49adadba@EURP18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1073696" y="1022648"/>
            <a:ext cx="60960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522202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judicial vs non-judicial mechanisms – BENEFITS </a:t>
            </a:r>
            <a:endParaRPr lang="en-GB" dirty="0"/>
          </a:p>
        </p:txBody>
      </p:sp>
      <p:sp>
        <p:nvSpPr>
          <p:cNvPr id="3" name="Text Placeholder 2"/>
          <p:cNvSpPr>
            <a:spLocks noGrp="1"/>
          </p:cNvSpPr>
          <p:nvPr>
            <p:ph type="body" idx="1"/>
          </p:nvPr>
        </p:nvSpPr>
        <p:spPr/>
        <p:txBody>
          <a:bodyPr/>
          <a:lstStyle/>
          <a:p>
            <a:r>
              <a:rPr lang="en-GB" dirty="0" smtClean="0"/>
              <a:t>International judicial mechanism</a:t>
            </a:r>
            <a:endParaRPr lang="en-GB" dirty="0"/>
          </a:p>
        </p:txBody>
      </p:sp>
      <p:sp>
        <p:nvSpPr>
          <p:cNvPr id="4" name="Content Placeholder 3"/>
          <p:cNvSpPr>
            <a:spLocks noGrp="1"/>
          </p:cNvSpPr>
          <p:nvPr>
            <p:ph sz="half" idx="2"/>
          </p:nvPr>
        </p:nvSpPr>
        <p:spPr/>
        <p:txBody>
          <a:bodyPr/>
          <a:lstStyle/>
          <a:p>
            <a:r>
              <a:rPr lang="en-GB" dirty="0" smtClean="0"/>
              <a:t>Limited number of child witnesses </a:t>
            </a:r>
          </a:p>
          <a:p>
            <a:r>
              <a:rPr lang="en-GB" dirty="0" smtClean="0"/>
              <a:t>Well-resourced support and protection </a:t>
            </a:r>
          </a:p>
          <a:p>
            <a:r>
              <a:rPr lang="en-GB" dirty="0" smtClean="0"/>
              <a:t>Positive experience for witnesses </a:t>
            </a:r>
          </a:p>
          <a:p>
            <a:r>
              <a:rPr lang="en-GB" dirty="0" smtClean="0"/>
              <a:t>High impact </a:t>
            </a:r>
            <a:endParaRPr lang="en-GB" dirty="0"/>
          </a:p>
        </p:txBody>
      </p:sp>
      <p:sp>
        <p:nvSpPr>
          <p:cNvPr id="5" name="Text Placeholder 4"/>
          <p:cNvSpPr>
            <a:spLocks noGrp="1"/>
          </p:cNvSpPr>
          <p:nvPr>
            <p:ph type="body" sz="quarter" idx="3"/>
          </p:nvPr>
        </p:nvSpPr>
        <p:spPr/>
        <p:txBody>
          <a:bodyPr/>
          <a:lstStyle/>
          <a:p>
            <a:r>
              <a:rPr lang="en-GB" dirty="0" smtClean="0"/>
              <a:t>Non-judicial mechanism (truth commission) </a:t>
            </a:r>
            <a:endParaRPr lang="en-GB" dirty="0"/>
          </a:p>
        </p:txBody>
      </p:sp>
      <p:sp>
        <p:nvSpPr>
          <p:cNvPr id="6" name="Content Placeholder 5"/>
          <p:cNvSpPr>
            <a:spLocks noGrp="1"/>
          </p:cNvSpPr>
          <p:nvPr>
            <p:ph sz="quarter" idx="4"/>
          </p:nvPr>
        </p:nvSpPr>
        <p:spPr/>
        <p:txBody>
          <a:bodyPr>
            <a:normAutofit fontScale="92500" lnSpcReduction="20000"/>
          </a:bodyPr>
          <a:lstStyle/>
          <a:p>
            <a:r>
              <a:rPr lang="en-GB" dirty="0" smtClean="0"/>
              <a:t>Restorative character</a:t>
            </a:r>
          </a:p>
          <a:p>
            <a:r>
              <a:rPr lang="en-GB" dirty="0" smtClean="0"/>
              <a:t>Can involve more children </a:t>
            </a:r>
          </a:p>
          <a:p>
            <a:r>
              <a:rPr lang="en-GB" dirty="0" smtClean="0"/>
              <a:t>Easier to adapt procedures to needs of children</a:t>
            </a:r>
          </a:p>
          <a:p>
            <a:r>
              <a:rPr lang="en-GB" dirty="0" smtClean="0"/>
              <a:t>Absence of punitive elements and adversarial system lessens burden on children </a:t>
            </a:r>
          </a:p>
          <a:p>
            <a:r>
              <a:rPr lang="en-GB" dirty="0" smtClean="0"/>
              <a:t>Room </a:t>
            </a:r>
            <a:r>
              <a:rPr lang="en-GB" dirty="0"/>
              <a:t>for </a:t>
            </a:r>
            <a:r>
              <a:rPr lang="en-GB" dirty="0" smtClean="0"/>
              <a:t>innovation: outreach, children’s hearings/report</a:t>
            </a:r>
          </a:p>
        </p:txBody>
      </p:sp>
    </p:spTree>
    <p:extLst>
      <p:ext uri="{BB962C8B-B14F-4D97-AF65-F5344CB8AC3E}">
        <p14:creationId xmlns:p14="http://schemas.microsoft.com/office/powerpoint/2010/main" val="14633637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868862"/>
            <a:ext cx="6554867" cy="1584474"/>
          </a:xfrm>
        </p:spPr>
        <p:txBody>
          <a:bodyPr/>
          <a:lstStyle/>
          <a:p>
            <a:r>
              <a:rPr lang="en-GB" dirty="0" smtClean="0"/>
              <a:t>judicial vs Non-judicial mechanisms - </a:t>
            </a:r>
            <a:r>
              <a:rPr lang="en-GB" dirty="0"/>
              <a:t>Challenges</a:t>
            </a:r>
          </a:p>
        </p:txBody>
      </p:sp>
      <p:sp>
        <p:nvSpPr>
          <p:cNvPr id="3" name="Text Placeholder 2"/>
          <p:cNvSpPr>
            <a:spLocks noGrp="1"/>
          </p:cNvSpPr>
          <p:nvPr>
            <p:ph type="body" idx="1"/>
          </p:nvPr>
        </p:nvSpPr>
        <p:spPr/>
        <p:txBody>
          <a:bodyPr/>
          <a:lstStyle/>
          <a:p>
            <a:r>
              <a:rPr lang="en-GB" dirty="0" smtClean="0"/>
              <a:t>International Judicial Mechanism</a:t>
            </a:r>
            <a:endParaRPr lang="en-GB" dirty="0"/>
          </a:p>
        </p:txBody>
      </p:sp>
      <p:sp>
        <p:nvSpPr>
          <p:cNvPr id="4" name="Content Placeholder 3"/>
          <p:cNvSpPr>
            <a:spLocks noGrp="1"/>
          </p:cNvSpPr>
          <p:nvPr>
            <p:ph sz="half" idx="2"/>
          </p:nvPr>
        </p:nvSpPr>
        <p:spPr>
          <a:xfrm>
            <a:off x="533399" y="1346200"/>
            <a:ext cx="3945467" cy="3594968"/>
          </a:xfrm>
        </p:spPr>
        <p:txBody>
          <a:bodyPr>
            <a:normAutofit fontScale="92500" lnSpcReduction="10000"/>
          </a:bodyPr>
          <a:lstStyle/>
          <a:p>
            <a:r>
              <a:rPr lang="en-GB" dirty="0" smtClean="0"/>
              <a:t>Child as provider of evidence</a:t>
            </a:r>
          </a:p>
          <a:p>
            <a:r>
              <a:rPr lang="en-GB" dirty="0" smtClean="0"/>
              <a:t>Strict rules of procedure and evidence </a:t>
            </a:r>
          </a:p>
          <a:p>
            <a:r>
              <a:rPr lang="en-GB" dirty="0" smtClean="0"/>
              <a:t>adversarial system </a:t>
            </a:r>
          </a:p>
          <a:p>
            <a:r>
              <a:rPr lang="en-GB" dirty="0" smtClean="0"/>
              <a:t>Limitations can be experienced as a burden </a:t>
            </a:r>
          </a:p>
          <a:p>
            <a:r>
              <a:rPr lang="en-GB" dirty="0" smtClean="0"/>
              <a:t>Direct confrontation with the accused </a:t>
            </a:r>
          </a:p>
          <a:p>
            <a:r>
              <a:rPr lang="en-GB" dirty="0" smtClean="0"/>
              <a:t>Retributive goal </a:t>
            </a:r>
          </a:p>
          <a:p>
            <a:r>
              <a:rPr lang="en-GB" dirty="0" smtClean="0"/>
              <a:t>Slow proceedings </a:t>
            </a:r>
            <a:endParaRPr lang="en-GB" dirty="0"/>
          </a:p>
        </p:txBody>
      </p:sp>
      <p:sp>
        <p:nvSpPr>
          <p:cNvPr id="5" name="Text Placeholder 4"/>
          <p:cNvSpPr>
            <a:spLocks noGrp="1"/>
          </p:cNvSpPr>
          <p:nvPr>
            <p:ph type="body" sz="quarter" idx="3"/>
          </p:nvPr>
        </p:nvSpPr>
        <p:spPr/>
        <p:txBody>
          <a:bodyPr/>
          <a:lstStyle/>
          <a:p>
            <a:r>
              <a:rPr lang="en-GB" dirty="0" smtClean="0"/>
              <a:t>Non-judicial mechanism</a:t>
            </a:r>
            <a:endParaRPr lang="en-GB" dirty="0"/>
          </a:p>
        </p:txBody>
      </p:sp>
      <p:sp>
        <p:nvSpPr>
          <p:cNvPr id="6" name="Content Placeholder 5"/>
          <p:cNvSpPr>
            <a:spLocks noGrp="1"/>
          </p:cNvSpPr>
          <p:nvPr>
            <p:ph sz="quarter" idx="4"/>
          </p:nvPr>
        </p:nvSpPr>
        <p:spPr>
          <a:xfrm>
            <a:off x="4662362" y="1143000"/>
            <a:ext cx="3956705" cy="3798168"/>
          </a:xfrm>
        </p:spPr>
        <p:txBody>
          <a:bodyPr>
            <a:normAutofit/>
          </a:bodyPr>
          <a:lstStyle/>
          <a:p>
            <a:r>
              <a:rPr lang="en-GB" dirty="0" smtClean="0"/>
              <a:t>Child testimony has less direct impact</a:t>
            </a:r>
          </a:p>
          <a:p>
            <a:r>
              <a:rPr lang="en-GB" dirty="0" smtClean="0"/>
              <a:t>Often less resources available to set up support and protection </a:t>
            </a:r>
          </a:p>
          <a:p>
            <a:r>
              <a:rPr lang="en-GB" dirty="0" smtClean="0"/>
              <a:t>Impact of mechanism can be more indirect and/or outcome non-binding(recommendations)</a:t>
            </a:r>
          </a:p>
        </p:txBody>
      </p:sp>
    </p:spTree>
    <p:extLst>
      <p:ext uri="{BB962C8B-B14F-4D97-AF65-F5344CB8AC3E}">
        <p14:creationId xmlns:p14="http://schemas.microsoft.com/office/powerpoint/2010/main" val="774257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b="1" dirty="0" smtClean="0">
                <a:solidFill>
                  <a:srgbClr val="FFFF00"/>
                </a:solidFill>
              </a:rPr>
              <a:t>II.  Protection </a:t>
            </a:r>
            <a:r>
              <a:rPr lang="en-GB" b="1" dirty="0">
                <a:solidFill>
                  <a:srgbClr val="FFFF00"/>
                </a:solidFill>
              </a:rPr>
              <a:t>and support of child witnesses and victims </a:t>
            </a:r>
            <a:r>
              <a:rPr lang="en-GB" dirty="0"/>
              <a:t/>
            </a:r>
            <a:br>
              <a:rPr lang="en-GB" dirty="0"/>
            </a:b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33572841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20688"/>
            <a:ext cx="6554867" cy="2016224"/>
          </a:xfrm>
        </p:spPr>
        <p:txBody>
          <a:bodyPr>
            <a:normAutofit/>
          </a:bodyPr>
          <a:lstStyle/>
          <a:p>
            <a:r>
              <a:rPr lang="en-GB" b="1" dirty="0">
                <a:solidFill>
                  <a:schemeClr val="accent6">
                    <a:lumMod val="60000"/>
                    <a:lumOff val="40000"/>
                  </a:schemeClr>
                </a:solidFill>
              </a:rPr>
              <a:t>A child-</a:t>
            </a:r>
            <a:r>
              <a:rPr lang="en-GB" b="1" dirty="0" err="1">
                <a:solidFill>
                  <a:schemeClr val="accent6">
                    <a:lumMod val="60000"/>
                    <a:lumOff val="40000"/>
                  </a:schemeClr>
                </a:solidFill>
              </a:rPr>
              <a:t>centered</a:t>
            </a:r>
            <a:r>
              <a:rPr lang="en-GB" b="1" dirty="0">
                <a:solidFill>
                  <a:schemeClr val="accent6">
                    <a:lumMod val="60000"/>
                    <a:lumOff val="40000"/>
                  </a:schemeClr>
                </a:solidFill>
              </a:rPr>
              <a:t> and trauma-informed approach </a:t>
            </a:r>
            <a:r>
              <a:rPr lang="en-GB" dirty="0"/>
              <a:t/>
            </a:r>
            <a:br>
              <a:rPr lang="en-GB" dirty="0"/>
            </a:br>
            <a:endParaRPr lang="en-GB" dirty="0"/>
          </a:p>
        </p:txBody>
      </p:sp>
      <p:sp>
        <p:nvSpPr>
          <p:cNvPr id="3" name="Content Placeholder 2"/>
          <p:cNvSpPr>
            <a:spLocks noGrp="1"/>
          </p:cNvSpPr>
          <p:nvPr>
            <p:ph idx="1"/>
          </p:nvPr>
        </p:nvSpPr>
        <p:spPr>
          <a:xfrm>
            <a:off x="533399" y="2132856"/>
            <a:ext cx="6554867" cy="5063814"/>
          </a:xfrm>
        </p:spPr>
        <p:txBody>
          <a:bodyPr>
            <a:normAutofit/>
          </a:bodyPr>
          <a:lstStyle/>
          <a:p>
            <a:r>
              <a:rPr lang="en-GB" sz="3600" b="1" dirty="0" smtClean="0"/>
              <a:t>What is it and why is it important? </a:t>
            </a:r>
            <a:endParaRPr lang="en-GB" sz="3600" b="1" dirty="0"/>
          </a:p>
        </p:txBody>
      </p:sp>
    </p:spTree>
    <p:extLst>
      <p:ext uri="{BB962C8B-B14F-4D97-AF65-F5344CB8AC3E}">
        <p14:creationId xmlns:p14="http://schemas.microsoft.com/office/powerpoint/2010/main" val="33135464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836712"/>
            <a:ext cx="6554867" cy="1524000"/>
          </a:xfrm>
        </p:spPr>
        <p:txBody>
          <a:bodyPr>
            <a:normAutofit fontScale="90000"/>
          </a:bodyPr>
          <a:lstStyle/>
          <a:p>
            <a:r>
              <a:rPr lang="en-GB" sz="3600" b="1" dirty="0">
                <a:solidFill>
                  <a:schemeClr val="accent6">
                    <a:lumMod val="60000"/>
                    <a:lumOff val="40000"/>
                  </a:schemeClr>
                </a:solidFill>
              </a:rPr>
              <a:t>Assessing the best interest of the child - a rights-based and a psychosocial perspective</a:t>
            </a:r>
            <a:r>
              <a:rPr lang="en-GB" dirty="0"/>
              <a:t/>
            </a:r>
            <a:br>
              <a:rPr lang="en-GB" dirty="0"/>
            </a:br>
            <a:endParaRPr lang="en-GB" dirty="0"/>
          </a:p>
        </p:txBody>
      </p:sp>
      <p:sp>
        <p:nvSpPr>
          <p:cNvPr id="3" name="Content Placeholder 2"/>
          <p:cNvSpPr>
            <a:spLocks noGrp="1"/>
          </p:cNvSpPr>
          <p:nvPr>
            <p:ph idx="1"/>
          </p:nvPr>
        </p:nvSpPr>
        <p:spPr>
          <a:xfrm>
            <a:off x="251520" y="2636912"/>
            <a:ext cx="7562979" cy="3960440"/>
          </a:xfrm>
        </p:spPr>
        <p:txBody>
          <a:bodyPr>
            <a:normAutofit/>
          </a:bodyPr>
          <a:lstStyle/>
          <a:p>
            <a:pPr marL="0" indent="0">
              <a:buNone/>
            </a:pPr>
            <a:r>
              <a:rPr lang="en-GB" b="1" dirty="0" smtClean="0"/>
              <a:t>Right-based perspective: </a:t>
            </a:r>
          </a:p>
          <a:p>
            <a:r>
              <a:rPr lang="en-GB" dirty="0" smtClean="0"/>
              <a:t>Guiding principle of CRC – Children’s right to have their best </a:t>
            </a:r>
            <a:r>
              <a:rPr lang="en-GB" dirty="0"/>
              <a:t>interests taken into consideration in decision making regarding their wellbeing</a:t>
            </a:r>
            <a:r>
              <a:rPr lang="en-GB" dirty="0"/>
              <a:t> </a:t>
            </a:r>
            <a:endParaRPr lang="en-GB" dirty="0" smtClean="0"/>
          </a:p>
          <a:p>
            <a:r>
              <a:rPr lang="en-GB" dirty="0" smtClean="0"/>
              <a:t>Closely related to “Evolving Capacities”</a:t>
            </a:r>
          </a:p>
          <a:p>
            <a:r>
              <a:rPr lang="en-GB" dirty="0" smtClean="0"/>
              <a:t>Legal definition of a child (18)</a:t>
            </a:r>
          </a:p>
          <a:p>
            <a:r>
              <a:rPr lang="en-GB" dirty="0" smtClean="0"/>
              <a:t>Legal obligation in most domestic legal systems </a:t>
            </a:r>
            <a:endParaRPr lang="en-GB" dirty="0"/>
          </a:p>
        </p:txBody>
      </p:sp>
    </p:spTree>
    <p:extLst>
      <p:ext uri="{BB962C8B-B14F-4D97-AF65-F5344CB8AC3E}">
        <p14:creationId xmlns:p14="http://schemas.microsoft.com/office/powerpoint/2010/main" val="4606057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5119" y="260648"/>
            <a:ext cx="6554867" cy="1524000"/>
          </a:xfrm>
        </p:spPr>
        <p:txBody>
          <a:bodyPr>
            <a:normAutofit/>
          </a:bodyPr>
          <a:lstStyle/>
          <a:p>
            <a:r>
              <a:rPr lang="en-GB" b="1" dirty="0">
                <a:solidFill>
                  <a:schemeClr val="accent6">
                    <a:lumMod val="60000"/>
                    <a:lumOff val="40000"/>
                  </a:schemeClr>
                </a:solidFill>
              </a:rPr>
              <a:t>Assessing the best interest of the </a:t>
            </a:r>
            <a:r>
              <a:rPr lang="en-GB" b="1" dirty="0" smtClean="0">
                <a:solidFill>
                  <a:schemeClr val="accent6">
                    <a:lumMod val="60000"/>
                    <a:lumOff val="40000"/>
                  </a:schemeClr>
                </a:solidFill>
              </a:rPr>
              <a:t>child</a:t>
            </a:r>
            <a:endParaRPr lang="en-GB" b="1" dirty="0">
              <a:solidFill>
                <a:schemeClr val="accent6">
                  <a:lumMod val="60000"/>
                  <a:lumOff val="40000"/>
                </a:schemeClr>
              </a:solidFill>
            </a:endParaRPr>
          </a:p>
        </p:txBody>
      </p:sp>
      <p:sp>
        <p:nvSpPr>
          <p:cNvPr id="3" name="Content Placeholder 2"/>
          <p:cNvSpPr>
            <a:spLocks noGrp="1"/>
          </p:cNvSpPr>
          <p:nvPr>
            <p:ph idx="1"/>
          </p:nvPr>
        </p:nvSpPr>
        <p:spPr>
          <a:xfrm>
            <a:off x="533400" y="1628800"/>
            <a:ext cx="6554867" cy="4536504"/>
          </a:xfrm>
        </p:spPr>
        <p:txBody>
          <a:bodyPr>
            <a:normAutofit/>
          </a:bodyPr>
          <a:lstStyle/>
          <a:p>
            <a:pPr marL="0" indent="0">
              <a:buNone/>
            </a:pPr>
            <a:r>
              <a:rPr lang="en-GB" b="1" dirty="0" smtClean="0"/>
              <a:t>Psychosocial perspective: </a:t>
            </a:r>
          </a:p>
          <a:p>
            <a:r>
              <a:rPr lang="en-GB" dirty="0" smtClean="0"/>
              <a:t>Assessment to determine vulnerability, protective factors and evolving capacities </a:t>
            </a:r>
          </a:p>
          <a:p>
            <a:r>
              <a:rPr lang="en-GB" b="1" dirty="0"/>
              <a:t>Evolving capacities </a:t>
            </a:r>
            <a:r>
              <a:rPr lang="en-GB" dirty="0"/>
              <a:t>can include, but are not limited to: </a:t>
            </a:r>
            <a:endParaRPr lang="en-GB" sz="1800" dirty="0"/>
          </a:p>
          <a:p>
            <a:pPr lvl="1"/>
            <a:r>
              <a:rPr lang="en-GB" sz="1400" dirty="0"/>
              <a:t>Ability to understand and communicate relevant information; </a:t>
            </a:r>
          </a:p>
          <a:p>
            <a:pPr lvl="1"/>
            <a:r>
              <a:rPr lang="en-GB" sz="1400" dirty="0"/>
              <a:t>ability to think and choose with some degree of independence;  </a:t>
            </a:r>
          </a:p>
          <a:p>
            <a:pPr lvl="1"/>
            <a:r>
              <a:rPr lang="en-GB" sz="1400" dirty="0"/>
              <a:t>ability to assess the potential for benefit, risk and harm;  </a:t>
            </a:r>
          </a:p>
          <a:p>
            <a:pPr lvl="1"/>
            <a:r>
              <a:rPr lang="en-GB" sz="1400" dirty="0"/>
              <a:t>achievement of a fairly stable set of values</a:t>
            </a:r>
          </a:p>
          <a:p>
            <a:r>
              <a:rPr lang="en-GB" dirty="0" smtClean="0"/>
              <a:t>No clear age cut-off </a:t>
            </a:r>
            <a:endParaRPr lang="en-GB" dirty="0"/>
          </a:p>
        </p:txBody>
      </p:sp>
    </p:spTree>
    <p:extLst>
      <p:ext uri="{BB962C8B-B14F-4D97-AF65-F5344CB8AC3E}">
        <p14:creationId xmlns:p14="http://schemas.microsoft.com/office/powerpoint/2010/main" val="3693316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447800" y="260648"/>
            <a:ext cx="6629400" cy="2016224"/>
          </a:xfrm>
        </p:spPr>
        <p:txBody>
          <a:bodyPr>
            <a:noAutofit/>
          </a:bodyPr>
          <a:lstStyle/>
          <a:p>
            <a:r>
              <a:rPr lang="en-GB" altLang="en-US" b="1" dirty="0">
                <a:solidFill>
                  <a:schemeClr val="accent6">
                    <a:lumMod val="60000"/>
                    <a:lumOff val="40000"/>
                  </a:schemeClr>
                </a:solidFill>
              </a:rPr>
              <a:t>Vulnerability is a lens, not a label:  </a:t>
            </a:r>
          </a:p>
        </p:txBody>
      </p:sp>
      <p:sp>
        <p:nvSpPr>
          <p:cNvPr id="7171" name="Rectangle 3"/>
          <p:cNvSpPr>
            <a:spLocks noGrp="1" noChangeArrowheads="1"/>
          </p:cNvSpPr>
          <p:nvPr>
            <p:ph idx="1"/>
          </p:nvPr>
        </p:nvSpPr>
        <p:spPr>
          <a:xfrm>
            <a:off x="1447800" y="2204864"/>
            <a:ext cx="6629400" cy="3891136"/>
          </a:xfrm>
        </p:spPr>
        <p:txBody>
          <a:bodyPr>
            <a:normAutofit fontScale="92500" lnSpcReduction="20000"/>
          </a:bodyPr>
          <a:lstStyle/>
          <a:p>
            <a:pPr>
              <a:lnSpc>
                <a:spcPct val="80000"/>
              </a:lnSpc>
            </a:pPr>
            <a:r>
              <a:rPr lang="en-GB" altLang="en-US" sz="1800" dirty="0" smtClean="0"/>
              <a:t>Definition </a:t>
            </a:r>
            <a:r>
              <a:rPr lang="en-GB" altLang="en-US" sz="1800" dirty="0"/>
              <a:t>of Vulnerability: </a:t>
            </a:r>
          </a:p>
          <a:p>
            <a:pPr lvl="1">
              <a:lnSpc>
                <a:spcPct val="80000"/>
              </a:lnSpc>
              <a:buFontTx/>
              <a:buNone/>
            </a:pPr>
            <a:r>
              <a:rPr lang="en-GB" altLang="en-US" sz="1800" dirty="0"/>
              <a:t>Vulnerable witnesses and victims face an increased risk: </a:t>
            </a:r>
          </a:p>
          <a:p>
            <a:pPr lvl="1">
              <a:lnSpc>
                <a:spcPct val="80000"/>
              </a:lnSpc>
            </a:pPr>
            <a:r>
              <a:rPr lang="en-GB" altLang="en-US" sz="1800" dirty="0"/>
              <a:t>To suffer psychological harm through the process of testifying and/or </a:t>
            </a:r>
          </a:p>
          <a:p>
            <a:pPr lvl="1">
              <a:lnSpc>
                <a:spcPct val="80000"/>
              </a:lnSpc>
            </a:pPr>
            <a:r>
              <a:rPr lang="en-GB" altLang="en-US" sz="1800" dirty="0"/>
              <a:t>To experience psychosocial or physical difficulties during testimony, which affect their ability to testify</a:t>
            </a:r>
          </a:p>
          <a:p>
            <a:pPr lvl="1">
              <a:lnSpc>
                <a:spcPct val="80000"/>
              </a:lnSpc>
              <a:buFontTx/>
              <a:buNone/>
            </a:pPr>
            <a:endParaRPr lang="en-GB" altLang="en-US" sz="1800" dirty="0"/>
          </a:p>
          <a:p>
            <a:pPr>
              <a:lnSpc>
                <a:spcPct val="80000"/>
              </a:lnSpc>
            </a:pPr>
            <a:r>
              <a:rPr lang="en-GB" altLang="en-US" sz="1800" dirty="0"/>
              <a:t>Criteria for vulnerability: </a:t>
            </a:r>
          </a:p>
          <a:p>
            <a:pPr lvl="1">
              <a:lnSpc>
                <a:spcPct val="80000"/>
              </a:lnSpc>
            </a:pPr>
            <a:r>
              <a:rPr lang="en-GB" altLang="en-US" sz="1800" dirty="0"/>
              <a:t>Nature of the crime: in particular crimes of sexual/gender-based violence and crimes against children</a:t>
            </a:r>
          </a:p>
          <a:p>
            <a:pPr lvl="1">
              <a:lnSpc>
                <a:spcPct val="80000"/>
              </a:lnSpc>
            </a:pPr>
            <a:r>
              <a:rPr lang="en-GB" altLang="en-US" sz="1800" dirty="0"/>
              <a:t>Person: Age, disability, history of mental health/psychosocial problems</a:t>
            </a:r>
          </a:p>
          <a:p>
            <a:pPr lvl="1">
              <a:lnSpc>
                <a:spcPct val="80000"/>
              </a:lnSpc>
            </a:pPr>
            <a:r>
              <a:rPr lang="en-US" altLang="en-US" sz="1800" dirty="0"/>
              <a:t>Particular circumstances: stress or anxiety related to protection, relocation</a:t>
            </a:r>
            <a:endParaRPr lang="en-GB" altLang="en-US" sz="1800" dirty="0"/>
          </a:p>
          <a:p>
            <a:pPr lvl="1">
              <a:lnSpc>
                <a:spcPct val="80000"/>
              </a:lnSpc>
            </a:pPr>
            <a:endParaRPr lang="en-GB" altLang="en-US" sz="1800" dirty="0"/>
          </a:p>
          <a:p>
            <a:pPr lvl="1">
              <a:lnSpc>
                <a:spcPct val="80000"/>
              </a:lnSpc>
            </a:pPr>
            <a:endParaRPr lang="en-GB" altLang="en-US" sz="1800" dirty="0"/>
          </a:p>
        </p:txBody>
      </p:sp>
      <p:sp>
        <p:nvSpPr>
          <p:cNvPr id="2" name="Slide Number Placeholder 1"/>
          <p:cNvSpPr>
            <a:spLocks noGrp="1"/>
          </p:cNvSpPr>
          <p:nvPr>
            <p:ph type="sldNum" sz="quarter" idx="12"/>
          </p:nvPr>
        </p:nvSpPr>
        <p:spPr/>
        <p:txBody>
          <a:bodyPr/>
          <a:lstStyle/>
          <a:p>
            <a:pPr>
              <a:defRPr/>
            </a:pPr>
            <a:fld id="{498F8123-B55C-41AC-A75B-B9DDC3453B57}" type="slidenum">
              <a:rPr lang="en-GB" smtClean="0"/>
              <a:pPr>
                <a:defRPr/>
              </a:pPr>
              <a:t>29</a:t>
            </a:fld>
            <a:endParaRPr lang="en-GB" sz="1000"/>
          </a:p>
        </p:txBody>
      </p:sp>
    </p:spTree>
    <p:extLst>
      <p:ext uri="{BB962C8B-B14F-4D97-AF65-F5344CB8AC3E}">
        <p14:creationId xmlns:p14="http://schemas.microsoft.com/office/powerpoint/2010/main" val="32074303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533400"/>
            <a:ext cx="7566992" cy="4047728"/>
          </a:xfrm>
        </p:spPr>
        <p:txBody>
          <a:bodyPr>
            <a:normAutofit/>
          </a:bodyPr>
          <a:lstStyle/>
          <a:p>
            <a:r>
              <a:rPr lang="en-GB" sz="3600" b="1" dirty="0" smtClean="0">
                <a:solidFill>
                  <a:srgbClr val="FFFF00"/>
                </a:solidFill>
              </a:rPr>
              <a:t>I.  Challenges </a:t>
            </a:r>
            <a:r>
              <a:rPr lang="en-GB" sz="3600" b="1" dirty="0">
                <a:solidFill>
                  <a:srgbClr val="FFFF00"/>
                </a:solidFill>
              </a:rPr>
              <a:t>regarding the participation of children in judicial and non-judicial processes </a:t>
            </a:r>
            <a:r>
              <a:rPr lang="en-GB" dirty="0"/>
              <a:t/>
            </a:r>
            <a:br>
              <a:rPr lang="en-GB" dirty="0"/>
            </a:br>
            <a:endParaRPr lang="en-GB" dirty="0"/>
          </a:p>
        </p:txBody>
      </p:sp>
    </p:spTree>
    <p:extLst>
      <p:ext uri="{BB962C8B-B14F-4D97-AF65-F5344CB8AC3E}">
        <p14:creationId xmlns:p14="http://schemas.microsoft.com/office/powerpoint/2010/main" val="171231047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908720"/>
            <a:ext cx="6554867" cy="1524000"/>
          </a:xfrm>
        </p:spPr>
        <p:txBody>
          <a:bodyPr>
            <a:normAutofit fontScale="90000"/>
          </a:bodyPr>
          <a:lstStyle/>
          <a:p>
            <a:r>
              <a:rPr lang="en-GB" sz="3600" b="1" dirty="0">
                <a:solidFill>
                  <a:schemeClr val="accent6">
                    <a:lumMod val="60000"/>
                    <a:lumOff val="40000"/>
                  </a:schemeClr>
                </a:solidFill>
              </a:rPr>
              <a:t>Balancing children’s right to protection with their right to participate in a justice process</a:t>
            </a:r>
            <a:r>
              <a:rPr lang="en-GB" dirty="0"/>
              <a:t/>
            </a:r>
            <a:br>
              <a:rPr lang="en-GB" dirty="0"/>
            </a:br>
            <a:endParaRPr lang="en-GB" dirty="0"/>
          </a:p>
        </p:txBody>
      </p:sp>
      <p:sp>
        <p:nvSpPr>
          <p:cNvPr id="3" name="Content Placeholder 2"/>
          <p:cNvSpPr>
            <a:spLocks noGrp="1"/>
          </p:cNvSpPr>
          <p:nvPr>
            <p:ph idx="1"/>
          </p:nvPr>
        </p:nvSpPr>
        <p:spPr>
          <a:xfrm>
            <a:off x="533400" y="2564904"/>
            <a:ext cx="6554867" cy="3816424"/>
          </a:xfrm>
        </p:spPr>
        <p:txBody>
          <a:bodyPr/>
          <a:lstStyle/>
          <a:p>
            <a:pPr marL="0" indent="0">
              <a:buNone/>
            </a:pPr>
            <a:r>
              <a:rPr lang="en-GB" b="1" dirty="0" smtClean="0"/>
              <a:t>What do we mean by this and why is it important? </a:t>
            </a:r>
            <a:endParaRPr lang="en-GB" b="1" dirty="0"/>
          </a:p>
        </p:txBody>
      </p:sp>
    </p:spTree>
    <p:extLst>
      <p:ext uri="{BB962C8B-B14F-4D97-AF65-F5344CB8AC3E}">
        <p14:creationId xmlns:p14="http://schemas.microsoft.com/office/powerpoint/2010/main" val="214153260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476672"/>
            <a:ext cx="6554867" cy="2158752"/>
          </a:xfrm>
        </p:spPr>
        <p:txBody>
          <a:bodyPr>
            <a:normAutofit fontScale="90000"/>
          </a:bodyPr>
          <a:lstStyle/>
          <a:p>
            <a:r>
              <a:rPr lang="en-GB" sz="3600" b="1" dirty="0">
                <a:solidFill>
                  <a:schemeClr val="accent6">
                    <a:lumMod val="60000"/>
                    <a:lumOff val="40000"/>
                  </a:schemeClr>
                </a:solidFill>
              </a:rPr>
              <a:t>How to implement a support mandate and use special measures : the example of the ICC</a:t>
            </a:r>
            <a:r>
              <a:rPr lang="en-GB" dirty="0"/>
              <a:t/>
            </a:r>
            <a:br>
              <a:rPr lang="en-GB" dirty="0"/>
            </a:br>
            <a:endParaRPr lang="en-GB" dirty="0"/>
          </a:p>
        </p:txBody>
      </p:sp>
      <p:sp>
        <p:nvSpPr>
          <p:cNvPr id="3" name="Content Placeholder 2"/>
          <p:cNvSpPr>
            <a:spLocks noGrp="1"/>
          </p:cNvSpPr>
          <p:nvPr>
            <p:ph idx="1"/>
          </p:nvPr>
        </p:nvSpPr>
        <p:spPr>
          <a:xfrm>
            <a:off x="683568" y="2276872"/>
            <a:ext cx="8067035" cy="3528392"/>
          </a:xfrm>
        </p:spPr>
        <p:txBody>
          <a:bodyPr/>
          <a:lstStyle/>
          <a:p>
            <a:pPr lvl="2">
              <a:defRPr/>
            </a:pPr>
            <a:r>
              <a:rPr lang="en-GB" altLang="en-US" sz="1400" dirty="0"/>
              <a:t>Art 68 – The Court shall take appropriate measures to </a:t>
            </a:r>
            <a:r>
              <a:rPr lang="en-GB" altLang="en-US" sz="1400" b="1" dirty="0"/>
              <a:t>protect the safety, physical and psychological well-being, dignity and privacy of victims and witnesses</a:t>
            </a:r>
            <a:r>
              <a:rPr lang="en-GB" altLang="en-US" sz="1400" dirty="0"/>
              <a:t>. In doing so, the Court shall have regard to all relevant factors, including age, gender (…) and health, and the nature of the crime , in particular, but not limited to, where the crime involves sexual or gender violence or violence against children. The prosecutor shall take such measures particularly during investigation and prosecution of such crimes. These measures shall not be prejudicial to or inconsistent with the rights of the accused and a fair and impartial trial. </a:t>
            </a:r>
          </a:p>
          <a:p>
            <a:pPr marL="914400" lvl="2" indent="0">
              <a:buFontTx/>
              <a:buNone/>
              <a:defRPr/>
            </a:pPr>
            <a:endParaRPr lang="en-GB" altLang="en-US" sz="2000" dirty="0"/>
          </a:p>
          <a:p>
            <a:endParaRPr lang="en-GB" dirty="0"/>
          </a:p>
        </p:txBody>
      </p:sp>
    </p:spTree>
    <p:extLst>
      <p:ext uri="{BB962C8B-B14F-4D97-AF65-F5344CB8AC3E}">
        <p14:creationId xmlns:p14="http://schemas.microsoft.com/office/powerpoint/2010/main" val="415001006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908720"/>
            <a:ext cx="6554867" cy="1524000"/>
          </a:xfrm>
        </p:spPr>
        <p:txBody>
          <a:bodyPr/>
          <a:lstStyle/>
          <a:p>
            <a:r>
              <a:rPr lang="en-GB" dirty="0" smtClean="0"/>
              <a:t>ICC Victims and Witnesses Section – support mandate</a:t>
            </a:r>
            <a:endParaRPr lang="en-GB" dirty="0"/>
          </a:p>
        </p:txBody>
      </p:sp>
      <p:sp>
        <p:nvSpPr>
          <p:cNvPr id="3" name="Content Placeholder 2"/>
          <p:cNvSpPr>
            <a:spLocks noGrp="1"/>
          </p:cNvSpPr>
          <p:nvPr>
            <p:ph idx="1"/>
          </p:nvPr>
        </p:nvSpPr>
        <p:spPr>
          <a:xfrm>
            <a:off x="755576" y="3373965"/>
            <a:ext cx="6554867" cy="3767670"/>
          </a:xfrm>
        </p:spPr>
        <p:txBody>
          <a:bodyPr/>
          <a:lstStyle/>
          <a:p>
            <a:r>
              <a:rPr lang="en-GB" altLang="en-US" dirty="0"/>
              <a:t>ART43.6: Unit shall provide in consultation with the Office of the Prosecutor, </a:t>
            </a:r>
            <a:r>
              <a:rPr lang="en-GB" altLang="en-US" b="1" dirty="0"/>
              <a:t>protective measures and security arrangements,  counselling and other appropriate assistance</a:t>
            </a:r>
            <a:r>
              <a:rPr lang="en-GB" altLang="en-US" dirty="0"/>
              <a:t> for witnesses, victims who appear before the Court, and others who are at risk on account of testimony given by such witnesses. The </a:t>
            </a:r>
            <a:r>
              <a:rPr lang="en-GB" altLang="en-US" b="1" dirty="0"/>
              <a:t>Unit shall include staff with expertise in trauma</a:t>
            </a:r>
            <a:r>
              <a:rPr lang="en-GB" altLang="en-US" dirty="0"/>
              <a:t>, including trauma related to crimes of sexual violence</a:t>
            </a:r>
            <a:r>
              <a:rPr lang="en-GB" altLang="en-US" i="1" dirty="0"/>
              <a:t>. </a:t>
            </a:r>
          </a:p>
          <a:p>
            <a:endParaRPr lang="en-GB" dirty="0"/>
          </a:p>
        </p:txBody>
      </p:sp>
    </p:spTree>
    <p:extLst>
      <p:ext uri="{BB962C8B-B14F-4D97-AF65-F5344CB8AC3E}">
        <p14:creationId xmlns:p14="http://schemas.microsoft.com/office/powerpoint/2010/main" val="336467469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632" y="404664"/>
            <a:ext cx="6629400" cy="2244080"/>
          </a:xfrm>
        </p:spPr>
        <p:txBody>
          <a:bodyPr>
            <a:noAutofit/>
          </a:bodyPr>
          <a:lstStyle/>
          <a:p>
            <a:r>
              <a:rPr lang="en-GB" b="1" dirty="0">
                <a:solidFill>
                  <a:schemeClr val="accent6">
                    <a:lumMod val="60000"/>
                    <a:lumOff val="40000"/>
                  </a:schemeClr>
                </a:solidFill>
              </a:rPr>
              <a:t>ICC Psychosocial </a:t>
            </a:r>
            <a:r>
              <a:rPr lang="en-GB" b="1" dirty="0">
                <a:solidFill>
                  <a:schemeClr val="accent6">
                    <a:lumMod val="60000"/>
                    <a:lumOff val="40000"/>
                  </a:schemeClr>
                </a:solidFill>
              </a:rPr>
              <a:t>Support: facilitation of testimony and prevention of further harm</a:t>
            </a:r>
          </a:p>
        </p:txBody>
      </p:sp>
      <p:sp>
        <p:nvSpPr>
          <p:cNvPr id="3" name="Content Placeholder 2"/>
          <p:cNvSpPr>
            <a:spLocks noGrp="1"/>
          </p:cNvSpPr>
          <p:nvPr>
            <p:ph idx="1"/>
          </p:nvPr>
        </p:nvSpPr>
        <p:spPr>
          <a:xfrm>
            <a:off x="1447800" y="2852936"/>
            <a:ext cx="6629400" cy="3243064"/>
          </a:xfrm>
        </p:spPr>
        <p:txBody>
          <a:bodyPr>
            <a:normAutofit fontScale="70000" lnSpcReduction="20000"/>
          </a:bodyPr>
          <a:lstStyle/>
          <a:p>
            <a:r>
              <a:rPr lang="en-GB" sz="2200" dirty="0" smtClean="0"/>
              <a:t>Psychological assessment and support to witnesses and victims: </a:t>
            </a:r>
          </a:p>
          <a:p>
            <a:pPr lvl="1"/>
            <a:r>
              <a:rPr lang="en-GB" sz="2000" dirty="0" smtClean="0"/>
              <a:t>Witness Protection (ICCPP)</a:t>
            </a:r>
            <a:endParaRPr lang="en-GB" sz="2000" dirty="0"/>
          </a:p>
          <a:p>
            <a:pPr lvl="1"/>
            <a:r>
              <a:rPr lang="en-GB" sz="2000" dirty="0" smtClean="0"/>
              <a:t>Trial support: before, during and after testimony</a:t>
            </a:r>
          </a:p>
          <a:p>
            <a:pPr marL="393192" lvl="1" indent="0">
              <a:buNone/>
            </a:pPr>
            <a:endParaRPr lang="en-GB" sz="2000" dirty="0" smtClean="0"/>
          </a:p>
          <a:p>
            <a:r>
              <a:rPr lang="en-GB" sz="2200" dirty="0" smtClean="0"/>
              <a:t>Direct and indirect interventions</a:t>
            </a:r>
          </a:p>
          <a:p>
            <a:pPr lvl="1"/>
            <a:r>
              <a:rPr lang="en-GB" sz="2000" dirty="0" smtClean="0"/>
              <a:t>Assessment, support, familiarisation, referral</a:t>
            </a:r>
          </a:p>
          <a:p>
            <a:pPr lvl="1"/>
            <a:r>
              <a:rPr lang="en-GB" sz="2000" dirty="0" smtClean="0"/>
              <a:t>Expert advice to section, Registry, Court</a:t>
            </a:r>
          </a:p>
          <a:p>
            <a:pPr lvl="1"/>
            <a:r>
              <a:rPr lang="en-GB" sz="2000" dirty="0" smtClean="0"/>
              <a:t>Interventions to improve quality of services – do no harm </a:t>
            </a:r>
          </a:p>
          <a:p>
            <a:pPr marL="393192" lvl="1" indent="0">
              <a:buNone/>
            </a:pPr>
            <a:endParaRPr lang="en-GB" dirty="0" smtClean="0"/>
          </a:p>
          <a:p>
            <a:r>
              <a:rPr lang="en-GB" sz="2200" dirty="0" smtClean="0"/>
              <a:t>Strong focus on vulnerability </a:t>
            </a:r>
          </a:p>
        </p:txBody>
      </p:sp>
      <p:sp>
        <p:nvSpPr>
          <p:cNvPr id="4" name="Slide Number Placeholder 3"/>
          <p:cNvSpPr>
            <a:spLocks noGrp="1"/>
          </p:cNvSpPr>
          <p:nvPr>
            <p:ph type="sldNum" sz="quarter" idx="12"/>
          </p:nvPr>
        </p:nvSpPr>
        <p:spPr/>
        <p:txBody>
          <a:bodyPr/>
          <a:lstStyle/>
          <a:p>
            <a:pPr>
              <a:defRPr/>
            </a:pPr>
            <a:fld id="{498F8123-B55C-41AC-A75B-B9DDC3453B57}" type="slidenum">
              <a:rPr lang="en-GB" smtClean="0"/>
              <a:pPr>
                <a:defRPr/>
              </a:pPr>
              <a:t>33</a:t>
            </a:fld>
            <a:endParaRPr lang="en-GB" sz="1000"/>
          </a:p>
        </p:txBody>
      </p:sp>
    </p:spTree>
    <p:extLst>
      <p:ext uri="{BB962C8B-B14F-4D97-AF65-F5344CB8AC3E}">
        <p14:creationId xmlns:p14="http://schemas.microsoft.com/office/powerpoint/2010/main" val="150457507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692696"/>
            <a:ext cx="6554867" cy="1524000"/>
          </a:xfrm>
        </p:spPr>
        <p:txBody>
          <a:bodyPr>
            <a:normAutofit/>
          </a:bodyPr>
          <a:lstStyle/>
          <a:p>
            <a:r>
              <a:rPr lang="en-GB" b="1" dirty="0">
                <a:solidFill>
                  <a:schemeClr val="accent6">
                    <a:lumMod val="60000"/>
                    <a:lumOff val="40000"/>
                  </a:schemeClr>
                </a:solidFill>
              </a:rPr>
              <a:t>USE of </a:t>
            </a:r>
            <a:r>
              <a:rPr lang="en-GB" b="1" dirty="0" err="1">
                <a:solidFill>
                  <a:schemeClr val="accent6">
                    <a:lumMod val="60000"/>
                    <a:lumOff val="40000"/>
                  </a:schemeClr>
                </a:solidFill>
              </a:rPr>
              <a:t>RUlE</a:t>
            </a:r>
            <a:r>
              <a:rPr lang="en-GB" b="1" dirty="0">
                <a:solidFill>
                  <a:schemeClr val="accent6">
                    <a:lumMod val="60000"/>
                    <a:lumOff val="40000"/>
                  </a:schemeClr>
                </a:solidFill>
              </a:rPr>
              <a:t> 88 special measures </a:t>
            </a:r>
            <a:endParaRPr lang="en-GB" b="1" dirty="0">
              <a:solidFill>
                <a:schemeClr val="accent6">
                  <a:lumMod val="60000"/>
                  <a:lumOff val="40000"/>
                </a:schemeClr>
              </a:solidFill>
            </a:endParaRPr>
          </a:p>
        </p:txBody>
      </p:sp>
      <p:sp>
        <p:nvSpPr>
          <p:cNvPr id="3" name="Content Placeholder 2"/>
          <p:cNvSpPr>
            <a:spLocks noGrp="1"/>
          </p:cNvSpPr>
          <p:nvPr>
            <p:ph idx="1"/>
          </p:nvPr>
        </p:nvSpPr>
        <p:spPr>
          <a:xfrm>
            <a:off x="1447800" y="2636912"/>
            <a:ext cx="6629400" cy="3459088"/>
          </a:xfrm>
        </p:spPr>
        <p:txBody>
          <a:bodyPr>
            <a:normAutofit fontScale="92500" lnSpcReduction="20000"/>
          </a:bodyPr>
          <a:lstStyle/>
          <a:p>
            <a:pPr marL="342900" lvl="1" indent="-342900">
              <a:buFontTx/>
              <a:buChar char="•"/>
            </a:pPr>
            <a:r>
              <a:rPr lang="en-GB" sz="2000" dirty="0" smtClean="0"/>
              <a:t>Recommendations for Special Measures</a:t>
            </a:r>
          </a:p>
          <a:p>
            <a:pPr lvl="1">
              <a:lnSpc>
                <a:spcPct val="90000"/>
              </a:lnSpc>
              <a:buFont typeface="Arial" panose="020B0604020202020204" pitchFamily="34" charset="0"/>
              <a:buChar char="•"/>
              <a:defRPr/>
            </a:pPr>
            <a:r>
              <a:rPr lang="en-GB" sz="1600" dirty="0"/>
              <a:t>In-court assistance/monitoring by psychologist</a:t>
            </a:r>
          </a:p>
          <a:p>
            <a:pPr lvl="1">
              <a:lnSpc>
                <a:spcPct val="90000"/>
              </a:lnSpc>
              <a:buFont typeface="Arial" panose="020B0604020202020204" pitchFamily="34" charset="0"/>
              <a:buChar char="•"/>
              <a:defRPr/>
            </a:pPr>
            <a:r>
              <a:rPr lang="en-GB" sz="1600" dirty="0"/>
              <a:t>Change set up of the Courtroom</a:t>
            </a:r>
          </a:p>
          <a:p>
            <a:pPr lvl="2">
              <a:lnSpc>
                <a:spcPct val="90000"/>
              </a:lnSpc>
              <a:buFont typeface="Arial" panose="020B0604020202020204" pitchFamily="34" charset="0"/>
              <a:buChar char="•"/>
              <a:defRPr/>
            </a:pPr>
            <a:r>
              <a:rPr lang="en-US" sz="1600" dirty="0" smtClean="0"/>
              <a:t>Shielding </a:t>
            </a:r>
            <a:r>
              <a:rPr lang="en-US" sz="1600" dirty="0"/>
              <a:t>the witness from the accused</a:t>
            </a:r>
            <a:endParaRPr lang="en-GB" sz="1600" dirty="0"/>
          </a:p>
          <a:p>
            <a:pPr lvl="1">
              <a:lnSpc>
                <a:spcPct val="90000"/>
              </a:lnSpc>
              <a:buFont typeface="Arial" panose="020B0604020202020204" pitchFamily="34" charset="0"/>
              <a:buChar char="•"/>
              <a:defRPr/>
            </a:pPr>
            <a:r>
              <a:rPr lang="en-GB" sz="1600" dirty="0"/>
              <a:t>Adjustment of </a:t>
            </a:r>
            <a:r>
              <a:rPr lang="en-GB" sz="1600" dirty="0" smtClean="0"/>
              <a:t>questioning</a:t>
            </a:r>
            <a:endParaRPr lang="en-GB" sz="1200" dirty="0"/>
          </a:p>
          <a:p>
            <a:pPr lvl="2">
              <a:lnSpc>
                <a:spcPct val="90000"/>
              </a:lnSpc>
              <a:buFont typeface="Wingdings" panose="05000000000000000000" pitchFamily="2" charset="2"/>
              <a:buChar char="§"/>
              <a:defRPr/>
            </a:pPr>
            <a:r>
              <a:rPr lang="en-GB" sz="1600" dirty="0"/>
              <a:t>Avoid unnecessarily intrusive and/or embarrassing questions</a:t>
            </a:r>
          </a:p>
          <a:p>
            <a:pPr lvl="2">
              <a:lnSpc>
                <a:spcPct val="90000"/>
              </a:lnSpc>
              <a:buFont typeface="Wingdings" panose="05000000000000000000" pitchFamily="2" charset="2"/>
              <a:buChar char="§"/>
              <a:defRPr/>
            </a:pPr>
            <a:r>
              <a:rPr lang="en-GB" sz="1600" dirty="0"/>
              <a:t>Avoid repetitive questions</a:t>
            </a:r>
          </a:p>
          <a:p>
            <a:pPr lvl="2">
              <a:lnSpc>
                <a:spcPct val="90000"/>
              </a:lnSpc>
              <a:buFont typeface="Wingdings" panose="05000000000000000000" pitchFamily="2" charset="2"/>
              <a:buChar char="§"/>
              <a:defRPr/>
            </a:pPr>
            <a:r>
              <a:rPr lang="en-GB" sz="1600" dirty="0"/>
              <a:t>Use developmentally appropriate questions</a:t>
            </a:r>
          </a:p>
          <a:p>
            <a:pPr lvl="2">
              <a:lnSpc>
                <a:spcPct val="90000"/>
              </a:lnSpc>
              <a:buFont typeface="Wingdings" panose="05000000000000000000" pitchFamily="2" charset="2"/>
              <a:buChar char="§"/>
              <a:defRPr/>
            </a:pPr>
            <a:r>
              <a:rPr lang="en-GB" sz="1600" dirty="0" smtClean="0"/>
              <a:t>Use simple language, avoid legal terminology</a:t>
            </a:r>
            <a:endParaRPr lang="en-GB" sz="1600" dirty="0"/>
          </a:p>
          <a:p>
            <a:pPr lvl="1">
              <a:lnSpc>
                <a:spcPct val="90000"/>
              </a:lnSpc>
              <a:buFont typeface="Wingdings" pitchFamily="2" charset="2"/>
              <a:buChar char="n"/>
              <a:defRPr/>
            </a:pPr>
            <a:r>
              <a:rPr lang="en-GB" sz="1600" dirty="0"/>
              <a:t>Offer frequent </a:t>
            </a:r>
            <a:r>
              <a:rPr lang="en-GB" sz="1600" dirty="0" smtClean="0"/>
              <a:t>breaks, change sitting hours</a:t>
            </a:r>
            <a:endParaRPr lang="en-GB" sz="1600" dirty="0"/>
          </a:p>
          <a:p>
            <a:pPr lvl="1">
              <a:lnSpc>
                <a:spcPct val="90000"/>
              </a:lnSpc>
              <a:buFont typeface="Wingdings" pitchFamily="2" charset="2"/>
              <a:buChar char="n"/>
              <a:defRPr/>
            </a:pPr>
            <a:r>
              <a:rPr lang="en-GB" sz="1600" dirty="0" smtClean="0"/>
              <a:t>Video-link </a:t>
            </a:r>
            <a:r>
              <a:rPr lang="en-GB" sz="1600" dirty="0"/>
              <a:t>or remote room </a:t>
            </a:r>
          </a:p>
          <a:p>
            <a:pPr marL="742950" lvl="2" indent="-342900"/>
            <a:endParaRPr lang="en-GB" sz="1600" dirty="0"/>
          </a:p>
          <a:p>
            <a:endParaRPr lang="en-GB" dirty="0"/>
          </a:p>
        </p:txBody>
      </p:sp>
      <p:sp>
        <p:nvSpPr>
          <p:cNvPr id="4" name="Slide Number Placeholder 3"/>
          <p:cNvSpPr>
            <a:spLocks noGrp="1"/>
          </p:cNvSpPr>
          <p:nvPr>
            <p:ph type="sldNum" sz="quarter" idx="12"/>
          </p:nvPr>
        </p:nvSpPr>
        <p:spPr/>
        <p:txBody>
          <a:bodyPr/>
          <a:lstStyle/>
          <a:p>
            <a:pPr>
              <a:defRPr/>
            </a:pPr>
            <a:fld id="{498F8123-B55C-41AC-A75B-B9DDC3453B57}" type="slidenum">
              <a:rPr lang="en-GB" smtClean="0"/>
              <a:pPr>
                <a:defRPr/>
              </a:pPr>
              <a:t>34</a:t>
            </a:fld>
            <a:endParaRPr lang="en-GB" sz="1000"/>
          </a:p>
        </p:txBody>
      </p:sp>
    </p:spTree>
    <p:extLst>
      <p:ext uri="{BB962C8B-B14F-4D97-AF65-F5344CB8AC3E}">
        <p14:creationId xmlns:p14="http://schemas.microsoft.com/office/powerpoint/2010/main" val="327162232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chemeClr val="accent6">
                    <a:lumMod val="60000"/>
                    <a:lumOff val="40000"/>
                  </a:schemeClr>
                </a:solidFill>
              </a:rPr>
              <a:t>Trial Support: </a:t>
            </a:r>
            <a:r>
              <a:rPr lang="en-GB" b="1" dirty="0">
                <a:solidFill>
                  <a:schemeClr val="accent6">
                    <a:lumMod val="60000"/>
                    <a:lumOff val="40000"/>
                  </a:schemeClr>
                </a:solidFill>
              </a:rPr>
              <a:t>observations </a:t>
            </a:r>
            <a:r>
              <a:rPr lang="en-GB" sz="2800" dirty="0" smtClean="0">
                <a:solidFill>
                  <a:srgbClr val="92D050"/>
                </a:solidFill>
              </a:rPr>
              <a:t/>
            </a:r>
            <a:br>
              <a:rPr lang="en-GB" sz="2800" dirty="0" smtClean="0">
                <a:solidFill>
                  <a:srgbClr val="92D050"/>
                </a:solidFill>
              </a:rPr>
            </a:br>
            <a:endParaRPr lang="en-GB" sz="2800" dirty="0"/>
          </a:p>
        </p:txBody>
      </p:sp>
      <p:sp>
        <p:nvSpPr>
          <p:cNvPr id="3" name="Content Placeholder 2"/>
          <p:cNvSpPr>
            <a:spLocks noGrp="1"/>
          </p:cNvSpPr>
          <p:nvPr>
            <p:ph idx="1"/>
          </p:nvPr>
        </p:nvSpPr>
        <p:spPr/>
        <p:txBody>
          <a:bodyPr>
            <a:normAutofit fontScale="92500" lnSpcReduction="20000"/>
          </a:bodyPr>
          <a:lstStyle/>
          <a:p>
            <a:r>
              <a:rPr lang="en-GB" sz="2000" dirty="0"/>
              <a:t>Very important </a:t>
            </a:r>
            <a:r>
              <a:rPr lang="en-GB" sz="2000" dirty="0" smtClean="0"/>
              <a:t>social and cultural component</a:t>
            </a:r>
            <a:endParaRPr lang="en-GB" sz="1800" dirty="0" smtClean="0"/>
          </a:p>
          <a:p>
            <a:pPr lvl="2"/>
            <a:r>
              <a:rPr lang="en-GB" sz="1800" dirty="0"/>
              <a:t>Very diverse clinical expressions of trauma and other symptoms of mental </a:t>
            </a:r>
            <a:r>
              <a:rPr lang="en-GB" sz="1800" dirty="0" smtClean="0"/>
              <a:t>suffering, differences in hierarchy of problems</a:t>
            </a:r>
            <a:endParaRPr lang="en-GB" sz="1800" dirty="0"/>
          </a:p>
          <a:p>
            <a:pPr lvl="3"/>
            <a:r>
              <a:rPr lang="en-GB" sz="1400" dirty="0"/>
              <a:t>E.g. Significance of nightmares, somatisation, etc. </a:t>
            </a:r>
            <a:endParaRPr lang="en-GB" sz="1400" dirty="0" smtClean="0"/>
          </a:p>
          <a:p>
            <a:pPr lvl="3"/>
            <a:r>
              <a:rPr lang="en-GB" sz="1400" dirty="0" smtClean="0"/>
              <a:t>Importance of shame, fear for social exclusion and rejection</a:t>
            </a:r>
          </a:p>
          <a:p>
            <a:pPr marL="978408" lvl="3" indent="0">
              <a:buNone/>
            </a:pPr>
            <a:endParaRPr lang="en-GB" sz="1400" dirty="0"/>
          </a:p>
          <a:p>
            <a:pPr lvl="2"/>
            <a:r>
              <a:rPr lang="en-GB" sz="1800" dirty="0" smtClean="0"/>
              <a:t>Need </a:t>
            </a:r>
            <a:r>
              <a:rPr lang="en-GB" sz="1800" dirty="0"/>
              <a:t>to understand cultural concepts of distress – syndromes, idioms, explanations or perceived </a:t>
            </a:r>
            <a:r>
              <a:rPr lang="en-GB" sz="1800" dirty="0" smtClean="0"/>
              <a:t>causes</a:t>
            </a:r>
          </a:p>
          <a:p>
            <a:pPr marL="667512" lvl="2" indent="0">
              <a:buNone/>
            </a:pPr>
            <a:endParaRPr lang="en-GB" sz="1800" dirty="0" smtClean="0"/>
          </a:p>
          <a:p>
            <a:pPr lvl="2"/>
            <a:r>
              <a:rPr lang="en-GB" sz="1800" dirty="0"/>
              <a:t>Differences in introspection - lack of words to describe </a:t>
            </a:r>
            <a:r>
              <a:rPr lang="en-GB" sz="1800" dirty="0" smtClean="0"/>
              <a:t>individual psychological </a:t>
            </a:r>
            <a:r>
              <a:rPr lang="en-GB" sz="1800" dirty="0"/>
              <a:t>suffering</a:t>
            </a:r>
          </a:p>
          <a:p>
            <a:pPr marL="914400" lvl="2" indent="0">
              <a:buNone/>
            </a:pPr>
            <a:endParaRPr lang="en-GB" sz="1800" dirty="0" smtClean="0"/>
          </a:p>
        </p:txBody>
      </p:sp>
      <p:sp>
        <p:nvSpPr>
          <p:cNvPr id="4" name="Slide Number Placeholder 3"/>
          <p:cNvSpPr>
            <a:spLocks noGrp="1"/>
          </p:cNvSpPr>
          <p:nvPr>
            <p:ph type="sldNum" sz="quarter" idx="12"/>
          </p:nvPr>
        </p:nvSpPr>
        <p:spPr/>
        <p:txBody>
          <a:bodyPr/>
          <a:lstStyle/>
          <a:p>
            <a:pPr>
              <a:defRPr/>
            </a:pPr>
            <a:fld id="{498F8123-B55C-41AC-A75B-B9DDC3453B57}" type="slidenum">
              <a:rPr lang="en-GB" smtClean="0"/>
              <a:pPr>
                <a:defRPr/>
              </a:pPr>
              <a:t>35</a:t>
            </a:fld>
            <a:endParaRPr lang="en-GB" sz="1000"/>
          </a:p>
        </p:txBody>
      </p:sp>
    </p:spTree>
    <p:extLst>
      <p:ext uri="{BB962C8B-B14F-4D97-AF65-F5344CB8AC3E}">
        <p14:creationId xmlns:p14="http://schemas.microsoft.com/office/powerpoint/2010/main" val="194426269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solidFill>
                  <a:schemeClr val="accent6">
                    <a:lumMod val="60000"/>
                    <a:lumOff val="40000"/>
                  </a:schemeClr>
                </a:solidFill>
              </a:rPr>
              <a:t>Trial Support: observations </a:t>
            </a:r>
          </a:p>
        </p:txBody>
      </p:sp>
      <p:sp>
        <p:nvSpPr>
          <p:cNvPr id="3" name="Content Placeholder 2"/>
          <p:cNvSpPr>
            <a:spLocks noGrp="1"/>
          </p:cNvSpPr>
          <p:nvPr>
            <p:ph idx="1"/>
          </p:nvPr>
        </p:nvSpPr>
        <p:spPr/>
        <p:txBody>
          <a:bodyPr/>
          <a:lstStyle/>
          <a:p>
            <a:r>
              <a:rPr lang="en-GB" sz="2000" dirty="0"/>
              <a:t>Link between: </a:t>
            </a:r>
            <a:endParaRPr lang="en-GB" sz="2000" dirty="0" smtClean="0"/>
          </a:p>
          <a:p>
            <a:pPr lvl="1"/>
            <a:r>
              <a:rPr lang="en-GB" sz="2000" dirty="0" smtClean="0"/>
              <a:t>expectations </a:t>
            </a:r>
            <a:r>
              <a:rPr lang="en-GB" sz="2000" dirty="0"/>
              <a:t>around testimony/motivation – introspection/awareness about symptoms and </a:t>
            </a:r>
            <a:endParaRPr lang="en-GB" sz="2000" dirty="0" smtClean="0"/>
          </a:p>
          <a:p>
            <a:pPr lvl="1"/>
            <a:r>
              <a:rPr lang="en-GB" sz="2000" dirty="0" smtClean="0"/>
              <a:t>quality </a:t>
            </a:r>
            <a:r>
              <a:rPr lang="en-GB" sz="2000" dirty="0"/>
              <a:t>of testimony and psychological impact of </a:t>
            </a:r>
            <a:r>
              <a:rPr lang="en-GB" sz="2000" dirty="0" smtClean="0"/>
              <a:t>testimony</a:t>
            </a:r>
          </a:p>
          <a:p>
            <a:pPr marL="457200" lvl="1" indent="0">
              <a:buNone/>
            </a:pPr>
            <a:endParaRPr lang="en-GB" sz="2000" dirty="0" smtClean="0"/>
          </a:p>
          <a:p>
            <a:r>
              <a:rPr lang="en-GB" sz="2000" dirty="0" smtClean="0"/>
              <a:t>“</a:t>
            </a:r>
            <a:r>
              <a:rPr lang="en-GB" sz="2000" dirty="0"/>
              <a:t>Hidden vulnerabilities</a:t>
            </a:r>
            <a:r>
              <a:rPr lang="en-GB" sz="2000" dirty="0" smtClean="0"/>
              <a:t>”</a:t>
            </a:r>
          </a:p>
          <a:p>
            <a:pPr marL="0" indent="0">
              <a:buNone/>
            </a:pPr>
            <a:endParaRPr lang="en-GB" sz="2000" dirty="0"/>
          </a:p>
          <a:p>
            <a:endParaRPr lang="en-GB" dirty="0" smtClean="0"/>
          </a:p>
          <a:p>
            <a:endParaRPr lang="en-GB" dirty="0"/>
          </a:p>
        </p:txBody>
      </p:sp>
      <p:sp>
        <p:nvSpPr>
          <p:cNvPr id="4" name="Slide Number Placeholder 3"/>
          <p:cNvSpPr>
            <a:spLocks noGrp="1"/>
          </p:cNvSpPr>
          <p:nvPr>
            <p:ph type="sldNum" sz="quarter" idx="12"/>
          </p:nvPr>
        </p:nvSpPr>
        <p:spPr/>
        <p:txBody>
          <a:bodyPr/>
          <a:lstStyle/>
          <a:p>
            <a:pPr>
              <a:defRPr/>
            </a:pPr>
            <a:fld id="{498F8123-B55C-41AC-A75B-B9DDC3453B57}" type="slidenum">
              <a:rPr lang="en-GB" smtClean="0"/>
              <a:pPr>
                <a:defRPr/>
              </a:pPr>
              <a:t>36</a:t>
            </a:fld>
            <a:endParaRPr lang="en-GB" sz="1000"/>
          </a:p>
        </p:txBody>
      </p:sp>
    </p:spTree>
    <p:extLst>
      <p:ext uri="{BB962C8B-B14F-4D97-AF65-F5344CB8AC3E}">
        <p14:creationId xmlns:p14="http://schemas.microsoft.com/office/powerpoint/2010/main" val="89810390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08688"/>
          </a:xfrm>
        </p:spPr>
        <p:txBody>
          <a:bodyPr>
            <a:normAutofit fontScale="90000"/>
          </a:bodyPr>
          <a:lstStyle/>
          <a:p>
            <a:r>
              <a:rPr lang="en-GB" sz="4900" b="1" dirty="0" smtClean="0">
                <a:ln w="635">
                  <a:noFill/>
                </a:ln>
                <a:solidFill>
                  <a:schemeClr val="accent4">
                    <a:tint val="90000"/>
                    <a:satMod val="125000"/>
                  </a:schemeClr>
                </a:solidFill>
                <a:effectLst>
                  <a:outerShdw blurRad="38100" dist="25400" dir="5400000" algn="tl" rotWithShape="0">
                    <a:srgbClr val="000000">
                      <a:alpha val="43000"/>
                    </a:srgbClr>
                  </a:outerShdw>
                </a:effectLst>
              </a:rPr>
              <a:t>Testimony </a:t>
            </a:r>
            <a:r>
              <a:rPr lang="en-GB" sz="4900" b="1" dirty="0" smtClean="0">
                <a:ln w="635">
                  <a:noFill/>
                </a:ln>
                <a:solidFill>
                  <a:schemeClr val="accent4">
                    <a:tint val="90000"/>
                    <a:satMod val="125000"/>
                  </a:schemeClr>
                </a:solidFill>
                <a:effectLst>
                  <a:outerShdw blurRad="38100" dist="25400" dir="5400000" algn="tl" rotWithShape="0">
                    <a:srgbClr val="000000">
                      <a:alpha val="43000"/>
                    </a:srgbClr>
                  </a:outerShdw>
                </a:effectLst>
              </a:rPr>
              <a:t>paradoxes</a:t>
            </a:r>
            <a:r>
              <a:rPr lang="en-GB" u="sng" dirty="0"/>
              <a:t/>
            </a:r>
            <a:br>
              <a:rPr lang="en-GB" u="sng" dirty="0"/>
            </a:br>
            <a:endParaRPr lang="en-GB" dirty="0"/>
          </a:p>
        </p:txBody>
      </p:sp>
      <p:sp>
        <p:nvSpPr>
          <p:cNvPr id="3" name="Content Placeholder 2"/>
          <p:cNvSpPr>
            <a:spLocks noGrp="1"/>
          </p:cNvSpPr>
          <p:nvPr>
            <p:ph idx="1"/>
          </p:nvPr>
        </p:nvSpPr>
        <p:spPr>
          <a:xfrm>
            <a:off x="251520" y="980728"/>
            <a:ext cx="7825680" cy="5115272"/>
          </a:xfrm>
        </p:spPr>
        <p:txBody>
          <a:bodyPr>
            <a:normAutofit lnSpcReduction="10000"/>
          </a:bodyPr>
          <a:lstStyle/>
          <a:p>
            <a:r>
              <a:rPr lang="en-GB" sz="2200" dirty="0"/>
              <a:t>T</a:t>
            </a:r>
            <a:r>
              <a:rPr lang="en-GB" sz="2200" dirty="0" smtClean="0"/>
              <a:t>rials </a:t>
            </a:r>
            <a:r>
              <a:rPr lang="en-GB" sz="2200" dirty="0"/>
              <a:t>in international criminal tribunals </a:t>
            </a:r>
            <a:r>
              <a:rPr lang="en-GB" sz="2200" dirty="0" smtClean="0"/>
              <a:t>rely heavily  </a:t>
            </a:r>
            <a:r>
              <a:rPr lang="en-GB" sz="2200" dirty="0"/>
              <a:t>on witness testimony, while witnesses, because of their prior exposure to conflict, also often are the </a:t>
            </a:r>
            <a:r>
              <a:rPr lang="en-GB" sz="2200" b="1" dirty="0"/>
              <a:t>weakest link </a:t>
            </a:r>
            <a:r>
              <a:rPr lang="en-GB" sz="2200" dirty="0"/>
              <a:t>in the process</a:t>
            </a:r>
            <a:endParaRPr lang="en-GB" sz="2200" b="0" dirty="0" smtClean="0"/>
          </a:p>
          <a:p>
            <a:r>
              <a:rPr lang="en-GB" sz="2200" b="0" dirty="0" smtClean="0"/>
              <a:t>Very </a:t>
            </a:r>
            <a:r>
              <a:rPr lang="en-GB" sz="2200" b="1" dirty="0"/>
              <a:t>vulnerable witnesses can be very strong </a:t>
            </a:r>
            <a:r>
              <a:rPr lang="en-GB" sz="2200" b="1" dirty="0" smtClean="0"/>
              <a:t>witnesses</a:t>
            </a:r>
            <a:r>
              <a:rPr lang="en-GB" sz="2200" b="0" dirty="0" smtClean="0"/>
              <a:t>, if appropriate level of support is provided.</a:t>
            </a:r>
            <a:endParaRPr lang="en-GB" sz="2200" b="0" dirty="0"/>
          </a:p>
          <a:p>
            <a:r>
              <a:rPr lang="en-GB" sz="2200" b="1" dirty="0"/>
              <a:t>Trauma-related factors </a:t>
            </a:r>
            <a:r>
              <a:rPr lang="en-GB" sz="2200" b="0" dirty="0"/>
              <a:t>which contribute to a deterioration of mental health and social functioning are at times </a:t>
            </a:r>
            <a:r>
              <a:rPr lang="en-GB" sz="2200" b="1" dirty="0"/>
              <a:t>protective factors during </a:t>
            </a:r>
            <a:r>
              <a:rPr lang="en-GB" sz="2200" b="1" dirty="0" smtClean="0"/>
              <a:t>testimony, </a:t>
            </a:r>
          </a:p>
          <a:p>
            <a:pPr marL="0" indent="0">
              <a:buNone/>
            </a:pPr>
            <a:r>
              <a:rPr lang="en-GB" sz="1800" b="0" dirty="0" smtClean="0"/>
              <a:t>	e.g</a:t>
            </a:r>
            <a:r>
              <a:rPr lang="en-GB" sz="1800" b="0" dirty="0"/>
              <a:t>.: </a:t>
            </a:r>
            <a:r>
              <a:rPr lang="en-GB" sz="1800" b="0" dirty="0" smtClean="0"/>
              <a:t>symptoms and alterations </a:t>
            </a:r>
            <a:r>
              <a:rPr lang="en-GB" sz="1800" b="0" dirty="0"/>
              <a:t>of </a:t>
            </a:r>
            <a:r>
              <a:rPr lang="en-GB" sz="1800" b="0" dirty="0" smtClean="0"/>
              <a:t> personality focused on self-	preservation; learned helplessness</a:t>
            </a:r>
          </a:p>
          <a:p>
            <a:pPr marL="0" indent="0">
              <a:buNone/>
            </a:pPr>
            <a:endParaRPr lang="en-GB" sz="1800" b="0" dirty="0" smtClean="0"/>
          </a:p>
          <a:p>
            <a:pPr marL="0" indent="0">
              <a:buNone/>
            </a:pPr>
            <a:r>
              <a:rPr lang="en-GB" sz="2200" b="0" dirty="0" smtClean="0"/>
              <a:t>	The meaning given to the experience of testifying can 	contribute to healing or to further alienation.</a:t>
            </a:r>
            <a:endParaRPr lang="en-GB" sz="2200" b="0" dirty="0"/>
          </a:p>
        </p:txBody>
      </p:sp>
      <p:sp>
        <p:nvSpPr>
          <p:cNvPr id="4" name="Slide Number Placeholder 3"/>
          <p:cNvSpPr>
            <a:spLocks noGrp="1"/>
          </p:cNvSpPr>
          <p:nvPr>
            <p:ph type="sldNum" sz="quarter" idx="12"/>
          </p:nvPr>
        </p:nvSpPr>
        <p:spPr/>
        <p:txBody>
          <a:bodyPr/>
          <a:lstStyle/>
          <a:p>
            <a:pPr>
              <a:defRPr/>
            </a:pPr>
            <a:fld id="{498F8123-B55C-41AC-A75B-B9DDC3453B57}" type="slidenum">
              <a:rPr lang="en-GB" smtClean="0"/>
              <a:pPr>
                <a:defRPr/>
              </a:pPr>
              <a:t>37</a:t>
            </a:fld>
            <a:endParaRPr lang="en-GB" sz="1000"/>
          </a:p>
        </p:txBody>
      </p:sp>
    </p:spTree>
    <p:extLst>
      <p:ext uri="{BB962C8B-B14F-4D97-AF65-F5344CB8AC3E}">
        <p14:creationId xmlns:p14="http://schemas.microsoft.com/office/powerpoint/2010/main" val="325419129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47800" y="1988840"/>
            <a:ext cx="6629400" cy="4176464"/>
          </a:xfrm>
        </p:spPr>
        <p:txBody>
          <a:bodyPr/>
          <a:lstStyle/>
          <a:p>
            <a:pPr marL="0" indent="0">
              <a:buNone/>
            </a:pPr>
            <a:endParaRPr lang="en-GB" sz="2600" dirty="0" smtClean="0"/>
          </a:p>
          <a:p>
            <a:pPr marL="457200" lvl="1" indent="0">
              <a:buNone/>
            </a:pPr>
            <a:endParaRPr lang="en-GB" sz="2400" i="1" u="sng" dirty="0" smtClean="0"/>
          </a:p>
          <a:p>
            <a:pPr marL="800100" lvl="1" indent="-342900"/>
            <a:r>
              <a:rPr lang="en-GB" b="1" i="1" dirty="0" smtClean="0"/>
              <a:t>Witness protection paradox</a:t>
            </a:r>
          </a:p>
          <a:p>
            <a:pPr marL="457200" lvl="1" indent="0">
              <a:buNone/>
            </a:pPr>
            <a:endParaRPr lang="en-GB" sz="2200" dirty="0" smtClean="0"/>
          </a:p>
          <a:p>
            <a:pPr marL="457200" lvl="1" indent="0">
              <a:buNone/>
            </a:pPr>
            <a:r>
              <a:rPr lang="en-GB" sz="2200" dirty="0" smtClean="0"/>
              <a:t>What </a:t>
            </a:r>
            <a:r>
              <a:rPr lang="en-GB" sz="2200" dirty="0"/>
              <a:t>is good for protection is </a:t>
            </a:r>
            <a:r>
              <a:rPr lang="en-GB" sz="2200" dirty="0" smtClean="0"/>
              <a:t>often bad </a:t>
            </a:r>
            <a:r>
              <a:rPr lang="en-GB" sz="2200" dirty="0"/>
              <a:t>for psychosocial well-being </a:t>
            </a:r>
            <a:r>
              <a:rPr lang="en-GB" sz="2200" dirty="0" smtClean="0"/>
              <a:t>and bad </a:t>
            </a:r>
            <a:r>
              <a:rPr lang="en-GB" sz="2200" dirty="0"/>
              <a:t>for recovery from trauma </a:t>
            </a:r>
            <a:endParaRPr lang="en-GB" sz="2200" dirty="0" smtClean="0"/>
          </a:p>
          <a:p>
            <a:pPr marL="457200" lvl="1" indent="0">
              <a:buNone/>
            </a:pPr>
            <a:endParaRPr lang="en-GB" sz="1800" dirty="0"/>
          </a:p>
          <a:p>
            <a:pPr lvl="1"/>
            <a:endParaRPr lang="en-GB" sz="2200" dirty="0" smtClean="0"/>
          </a:p>
          <a:p>
            <a:endParaRPr lang="en-GB" sz="1800" dirty="0"/>
          </a:p>
        </p:txBody>
      </p:sp>
      <p:sp>
        <p:nvSpPr>
          <p:cNvPr id="6" name="Slide Number Placeholder 5"/>
          <p:cNvSpPr>
            <a:spLocks noGrp="1"/>
          </p:cNvSpPr>
          <p:nvPr>
            <p:ph type="sldNum" sz="quarter" idx="12"/>
          </p:nvPr>
        </p:nvSpPr>
        <p:spPr/>
        <p:txBody>
          <a:bodyPr/>
          <a:lstStyle/>
          <a:p>
            <a:pPr>
              <a:defRPr/>
            </a:pPr>
            <a:fld id="{498F8123-B55C-41AC-A75B-B9DDC3453B57}" type="slidenum">
              <a:rPr lang="en-GB" smtClean="0"/>
              <a:pPr>
                <a:defRPr/>
              </a:pPr>
              <a:t>38</a:t>
            </a:fld>
            <a:endParaRPr lang="en-GB" sz="1000"/>
          </a:p>
        </p:txBody>
      </p:sp>
    </p:spTree>
    <p:extLst>
      <p:ext uri="{BB962C8B-B14F-4D97-AF65-F5344CB8AC3E}">
        <p14:creationId xmlns:p14="http://schemas.microsoft.com/office/powerpoint/2010/main" val="908940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47800" y="1844824"/>
            <a:ext cx="6629400" cy="4251176"/>
          </a:xfrm>
        </p:spPr>
        <p:txBody>
          <a:bodyPr>
            <a:normAutofit fontScale="92500" lnSpcReduction="20000"/>
          </a:bodyPr>
          <a:lstStyle/>
          <a:p>
            <a:pPr marL="0" lvl="1" indent="0">
              <a:buNone/>
            </a:pPr>
            <a:r>
              <a:rPr lang="en-GB" sz="2400" dirty="0" smtClean="0"/>
              <a:t>Protection principles</a:t>
            </a:r>
          </a:p>
          <a:p>
            <a:pPr marL="742950" lvl="2" indent="-342900">
              <a:buFont typeface="Wingdings" panose="05000000000000000000" pitchFamily="2" charset="2"/>
              <a:buChar char="§"/>
            </a:pPr>
            <a:r>
              <a:rPr lang="en-GB" sz="2000" dirty="0" smtClean="0"/>
              <a:t>confidentiality</a:t>
            </a:r>
            <a:r>
              <a:rPr lang="en-GB" sz="2000" dirty="0"/>
              <a:t>, </a:t>
            </a:r>
            <a:r>
              <a:rPr lang="en-GB" sz="2000" dirty="0" smtClean="0"/>
              <a:t>separation/isolation</a:t>
            </a:r>
            <a:r>
              <a:rPr lang="en-GB" sz="2000" dirty="0"/>
              <a:t>, cover </a:t>
            </a:r>
            <a:r>
              <a:rPr lang="en-GB" sz="2000" dirty="0" smtClean="0"/>
              <a:t>story/legend, dependency on handler</a:t>
            </a:r>
          </a:p>
          <a:p>
            <a:pPr marL="342900" lvl="1" indent="-342900">
              <a:buFontTx/>
              <a:buChar char="•"/>
            </a:pPr>
            <a:endParaRPr lang="en-GB" sz="1800" dirty="0"/>
          </a:p>
          <a:p>
            <a:pPr marL="342900" lvl="1" indent="-342900">
              <a:buFontTx/>
              <a:buChar char="•"/>
            </a:pPr>
            <a:endParaRPr lang="en-GB" sz="2400" dirty="0" smtClean="0"/>
          </a:p>
          <a:p>
            <a:pPr marL="342900" lvl="1" indent="-342900">
              <a:buFontTx/>
              <a:buChar char="•"/>
            </a:pPr>
            <a:endParaRPr lang="en-GB" sz="2400" dirty="0" smtClean="0"/>
          </a:p>
          <a:p>
            <a:pPr marL="0" lvl="1" indent="0">
              <a:buNone/>
            </a:pPr>
            <a:r>
              <a:rPr lang="en-GB" sz="2400" dirty="0" smtClean="0"/>
              <a:t>Good practices regarding support of vulnerable persons coming from war-affected countries</a:t>
            </a:r>
          </a:p>
          <a:p>
            <a:pPr marL="742950" lvl="2" indent="-342900">
              <a:buFont typeface="Wingdings" panose="05000000000000000000" pitchFamily="2" charset="2"/>
              <a:buChar char="§"/>
            </a:pPr>
            <a:r>
              <a:rPr lang="en-GB" sz="2000" dirty="0" smtClean="0"/>
              <a:t>In case of ICC: often witnesses from non-western cultures who express suffering in spiritual, religious, family or community terms</a:t>
            </a:r>
          </a:p>
          <a:p>
            <a:pPr marL="0" indent="0">
              <a:buNone/>
            </a:pPr>
            <a:endParaRPr lang="en-GB" dirty="0"/>
          </a:p>
        </p:txBody>
      </p:sp>
      <p:sp>
        <p:nvSpPr>
          <p:cNvPr id="4" name="Slide Number Placeholder 3"/>
          <p:cNvSpPr>
            <a:spLocks noGrp="1"/>
          </p:cNvSpPr>
          <p:nvPr>
            <p:ph type="sldNum" sz="quarter" idx="12"/>
          </p:nvPr>
        </p:nvSpPr>
        <p:spPr/>
        <p:txBody>
          <a:bodyPr/>
          <a:lstStyle/>
          <a:p>
            <a:pPr>
              <a:defRPr/>
            </a:pPr>
            <a:fld id="{498F8123-B55C-41AC-A75B-B9DDC3453B57}" type="slidenum">
              <a:rPr lang="en-GB" smtClean="0"/>
              <a:pPr>
                <a:defRPr/>
              </a:pPr>
              <a:t>39</a:t>
            </a:fld>
            <a:endParaRPr lang="en-GB" sz="1000"/>
          </a:p>
        </p:txBody>
      </p:sp>
      <p:sp>
        <p:nvSpPr>
          <p:cNvPr id="8" name="Up-Down Arrow 7"/>
          <p:cNvSpPr/>
          <p:nvPr/>
        </p:nvSpPr>
        <p:spPr bwMode="auto">
          <a:xfrm>
            <a:off x="3995936" y="2924944"/>
            <a:ext cx="337181" cy="1260140"/>
          </a:xfrm>
          <a:prstGeom prst="upDownArrow">
            <a:avLst/>
          </a:prstGeom>
          <a:solidFill>
            <a:srgbClr val="CC6666"/>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Times" pitchFamily="1" charset="0"/>
            </a:endParaRPr>
          </a:p>
        </p:txBody>
      </p:sp>
    </p:spTree>
    <p:extLst>
      <p:ext uri="{BB962C8B-B14F-4D97-AF65-F5344CB8AC3E}">
        <p14:creationId xmlns:p14="http://schemas.microsoft.com/office/powerpoint/2010/main" val="35727046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404664"/>
            <a:ext cx="6402468" cy="1159769"/>
          </a:xfrm>
        </p:spPr>
        <p:txBody>
          <a:bodyPr>
            <a:normAutofit fontScale="90000"/>
          </a:bodyPr>
          <a:lstStyle/>
          <a:p>
            <a:r>
              <a:rPr lang="en-GB" b="1" dirty="0" smtClean="0">
                <a:solidFill>
                  <a:schemeClr val="accent6">
                    <a:lumMod val="60000"/>
                    <a:lumOff val="40000"/>
                  </a:schemeClr>
                </a:solidFill>
              </a:rPr>
              <a:t>Psychosocial impact of armed conflict on children </a:t>
            </a:r>
            <a:endParaRPr lang="en-GB" b="1" dirty="0">
              <a:solidFill>
                <a:schemeClr val="accent6">
                  <a:lumMod val="60000"/>
                  <a:lumOff val="40000"/>
                </a:schemeClr>
              </a:solidFill>
            </a:endParaRPr>
          </a:p>
        </p:txBody>
      </p:sp>
      <p:sp>
        <p:nvSpPr>
          <p:cNvPr id="3" name="Text Placeholder 2"/>
          <p:cNvSpPr>
            <a:spLocks noGrp="1"/>
          </p:cNvSpPr>
          <p:nvPr>
            <p:ph type="body" idx="1"/>
          </p:nvPr>
        </p:nvSpPr>
        <p:spPr>
          <a:xfrm>
            <a:off x="533400" y="1844825"/>
            <a:ext cx="6402467" cy="4174976"/>
          </a:xfrm>
        </p:spPr>
        <p:txBody>
          <a:bodyPr>
            <a:normAutofit fontScale="92500" lnSpcReduction="10000"/>
          </a:bodyPr>
          <a:lstStyle/>
          <a:p>
            <a:pPr marL="285750" indent="-285750">
              <a:buFontTx/>
              <a:buChar char="-"/>
            </a:pPr>
            <a:r>
              <a:rPr lang="en-GB" dirty="0" smtClean="0"/>
              <a:t>Impact of exposure to violence</a:t>
            </a:r>
          </a:p>
          <a:p>
            <a:pPr marL="742950" lvl="1" indent="-285750">
              <a:buFontTx/>
              <a:buChar char="-"/>
            </a:pPr>
            <a:r>
              <a:rPr lang="en-GB" dirty="0" smtClean="0"/>
              <a:t>Experiencing traumatic events</a:t>
            </a:r>
          </a:p>
          <a:p>
            <a:pPr marL="742950" lvl="1" indent="-285750">
              <a:buFontTx/>
              <a:buChar char="-"/>
            </a:pPr>
            <a:r>
              <a:rPr lang="en-GB" dirty="0" smtClean="0"/>
              <a:t>Sexual violence </a:t>
            </a:r>
          </a:p>
          <a:p>
            <a:pPr marL="742950" lvl="1" indent="-285750">
              <a:buFontTx/>
              <a:buChar char="-"/>
            </a:pPr>
            <a:r>
              <a:rPr lang="en-GB" dirty="0" smtClean="0"/>
              <a:t>Use of child soldiers – abduction </a:t>
            </a:r>
          </a:p>
          <a:p>
            <a:pPr marL="742950" lvl="1" indent="-285750">
              <a:buFontTx/>
              <a:buChar char="-"/>
            </a:pPr>
            <a:endParaRPr lang="en-GB" dirty="0"/>
          </a:p>
          <a:p>
            <a:pPr marL="285750" indent="-285750">
              <a:buFontTx/>
              <a:buChar char="-"/>
            </a:pPr>
            <a:r>
              <a:rPr lang="en-GB" dirty="0" smtClean="0"/>
              <a:t>Impact of disruption of children’s lives  </a:t>
            </a:r>
          </a:p>
          <a:p>
            <a:pPr marL="742950" lvl="1" indent="-285750">
              <a:buFontTx/>
              <a:buChar char="-"/>
            </a:pPr>
            <a:r>
              <a:rPr lang="en-GB" dirty="0" smtClean="0"/>
              <a:t>Displacement </a:t>
            </a:r>
          </a:p>
          <a:p>
            <a:pPr marL="742950" lvl="1" indent="-285750">
              <a:buFontTx/>
              <a:buChar char="-"/>
            </a:pPr>
            <a:r>
              <a:rPr lang="en-GB" dirty="0" smtClean="0"/>
              <a:t>Disruption of schooling – attacks on schools </a:t>
            </a:r>
          </a:p>
          <a:p>
            <a:pPr marL="742950" lvl="1" indent="-285750">
              <a:buFontTx/>
              <a:buChar char="-"/>
            </a:pPr>
            <a:r>
              <a:rPr lang="en-GB" dirty="0" smtClean="0"/>
              <a:t>Lack of access to health care</a:t>
            </a:r>
          </a:p>
          <a:p>
            <a:pPr marL="742950" lvl="1" indent="-285750">
              <a:buFontTx/>
              <a:buChar char="-"/>
            </a:pPr>
            <a:r>
              <a:rPr lang="en-GB" dirty="0" smtClean="0"/>
              <a:t>Impact on physical development </a:t>
            </a:r>
          </a:p>
          <a:p>
            <a:pPr marL="742950" lvl="1" indent="-285750">
              <a:buFontTx/>
              <a:buChar char="-"/>
            </a:pPr>
            <a:r>
              <a:rPr lang="en-GB" dirty="0" smtClean="0"/>
              <a:t>Impact of war on social fabric and support system </a:t>
            </a:r>
          </a:p>
        </p:txBody>
      </p:sp>
    </p:spTree>
    <p:extLst>
      <p:ext uri="{BB962C8B-B14F-4D97-AF65-F5344CB8AC3E}">
        <p14:creationId xmlns:p14="http://schemas.microsoft.com/office/powerpoint/2010/main" val="152882100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0" indent="0">
              <a:buNone/>
            </a:pPr>
            <a:r>
              <a:rPr lang="en-GB" dirty="0" smtClean="0">
                <a:hlinkClick r:id="rId2"/>
              </a:rPr>
              <a:t>An.Michels@icc-cpi.int</a:t>
            </a:r>
            <a:endParaRPr lang="en-GB" dirty="0" smtClean="0"/>
          </a:p>
          <a:p>
            <a:endParaRPr lang="en-GB" dirty="0"/>
          </a:p>
          <a:p>
            <a:pPr marL="0" indent="0">
              <a:buNone/>
            </a:pPr>
            <a:r>
              <a:rPr lang="en-GB" dirty="0" smtClean="0"/>
              <a:t>@</a:t>
            </a:r>
            <a:r>
              <a:rPr lang="en-GB" dirty="0" err="1" smtClean="0"/>
              <a:t>anmichels</a:t>
            </a:r>
            <a:r>
              <a:rPr lang="en-GB" dirty="0" smtClean="0"/>
              <a:t> </a:t>
            </a:r>
          </a:p>
          <a:p>
            <a:endParaRPr lang="en-GB" dirty="0"/>
          </a:p>
          <a:p>
            <a:endParaRPr lang="en-GB" dirty="0" smtClean="0"/>
          </a:p>
          <a:p>
            <a:pPr marL="0" indent="0">
              <a:buNone/>
            </a:pPr>
            <a:r>
              <a:rPr lang="en-GB" b="1" dirty="0" smtClean="0"/>
              <a:t>Thank you! </a:t>
            </a:r>
            <a:endParaRPr lang="en-GB" b="1" dirty="0"/>
          </a:p>
        </p:txBody>
      </p:sp>
    </p:spTree>
    <p:extLst>
      <p:ext uri="{BB962C8B-B14F-4D97-AF65-F5344CB8AC3E}">
        <p14:creationId xmlns:p14="http://schemas.microsoft.com/office/powerpoint/2010/main" val="38340447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692696"/>
            <a:ext cx="6554867" cy="1524000"/>
          </a:xfrm>
        </p:spPr>
        <p:txBody>
          <a:bodyPr/>
          <a:lstStyle/>
          <a:p>
            <a:r>
              <a:rPr lang="en-GB" dirty="0" smtClean="0"/>
              <a:t>Experiencing traumatic events </a:t>
            </a:r>
            <a:endParaRPr lang="en-GB" dirty="0"/>
          </a:p>
        </p:txBody>
      </p:sp>
      <p:sp>
        <p:nvSpPr>
          <p:cNvPr id="3" name="Content Placeholder 2"/>
          <p:cNvSpPr>
            <a:spLocks noGrp="1"/>
          </p:cNvSpPr>
          <p:nvPr>
            <p:ph idx="1"/>
          </p:nvPr>
        </p:nvSpPr>
        <p:spPr>
          <a:xfrm>
            <a:off x="539552" y="2060848"/>
            <a:ext cx="6554867" cy="4464496"/>
          </a:xfrm>
        </p:spPr>
        <p:txBody>
          <a:bodyPr>
            <a:normAutofit/>
          </a:bodyPr>
          <a:lstStyle/>
          <a:p>
            <a:pPr marL="393192" lvl="1" indent="0">
              <a:lnSpc>
                <a:spcPct val="90000"/>
              </a:lnSpc>
              <a:buNone/>
              <a:defRPr/>
            </a:pPr>
            <a:r>
              <a:rPr lang="en-GB" dirty="0"/>
              <a:t>A ‘</a:t>
            </a:r>
            <a:r>
              <a:rPr lang="en-GB" i="1" dirty="0"/>
              <a:t>traumatic event’</a:t>
            </a:r>
            <a:r>
              <a:rPr lang="en-GB" dirty="0"/>
              <a:t> is an occurrence in which both of the following were present: </a:t>
            </a:r>
          </a:p>
          <a:p>
            <a:pPr lvl="2">
              <a:lnSpc>
                <a:spcPct val="90000"/>
              </a:lnSpc>
              <a:buFont typeface="Wingdings" pitchFamily="2" charset="2"/>
              <a:buChar char="n"/>
              <a:defRPr/>
            </a:pPr>
            <a:r>
              <a:rPr lang="en-GB" dirty="0"/>
              <a:t>(a) the person experienced, witnessed or was confronted with an event or events that involved actual or threatened death or serious injury, or a threat to the physical integrity of others; </a:t>
            </a:r>
          </a:p>
          <a:p>
            <a:pPr lvl="2">
              <a:lnSpc>
                <a:spcPct val="90000"/>
              </a:lnSpc>
              <a:buFont typeface="Wingdings" pitchFamily="2" charset="2"/>
              <a:buChar char="n"/>
              <a:defRPr/>
            </a:pPr>
            <a:r>
              <a:rPr lang="en-GB" dirty="0"/>
              <a:t>(b) the person’s reaction involved intense fear, helplessness, or horror. (DSM V</a:t>
            </a:r>
            <a:r>
              <a:rPr lang="en-GB" dirty="0" smtClean="0"/>
              <a:t>)</a:t>
            </a:r>
          </a:p>
          <a:p>
            <a:pPr marL="914400" lvl="2" indent="0">
              <a:lnSpc>
                <a:spcPct val="90000"/>
              </a:lnSpc>
              <a:buNone/>
              <a:defRPr/>
            </a:pPr>
            <a:endParaRPr lang="en-GB" dirty="0"/>
          </a:p>
          <a:p>
            <a:pPr marL="393192" lvl="1" indent="0">
              <a:buNone/>
              <a:defRPr/>
            </a:pPr>
            <a:r>
              <a:rPr lang="en-US" i="1" dirty="0" smtClean="0"/>
              <a:t>“horror </a:t>
            </a:r>
            <a:r>
              <a:rPr lang="en-US" i="1" dirty="0"/>
              <a:t>and/or helplessness” </a:t>
            </a:r>
          </a:p>
          <a:p>
            <a:pPr lvl="2">
              <a:defRPr/>
            </a:pPr>
            <a:r>
              <a:rPr lang="en-US" sz="1500" dirty="0"/>
              <a:t>Traumatic event is perceived as unexpected and unexplainable </a:t>
            </a:r>
            <a:r>
              <a:rPr lang="en-US" sz="1500" i="1" dirty="0"/>
              <a:t>(“this is not possible, this is not happening to me”)</a:t>
            </a:r>
          </a:p>
          <a:p>
            <a:pPr lvl="2">
              <a:defRPr/>
            </a:pPr>
            <a:r>
              <a:rPr lang="en-US" sz="1500" dirty="0"/>
              <a:t>The victim or witness feels out of control</a:t>
            </a:r>
          </a:p>
          <a:p>
            <a:endParaRPr lang="en-GB" dirty="0"/>
          </a:p>
        </p:txBody>
      </p:sp>
    </p:spTree>
    <p:extLst>
      <p:ext uri="{BB962C8B-B14F-4D97-AF65-F5344CB8AC3E}">
        <p14:creationId xmlns:p14="http://schemas.microsoft.com/office/powerpoint/2010/main" val="40213047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6834" name="Rectangle 2"/>
          <p:cNvSpPr>
            <a:spLocks noGrp="1" noChangeArrowheads="1"/>
          </p:cNvSpPr>
          <p:nvPr>
            <p:ph type="title"/>
          </p:nvPr>
        </p:nvSpPr>
        <p:spPr>
          <a:xfrm>
            <a:off x="457200" y="704088"/>
            <a:ext cx="8229600" cy="852704"/>
          </a:xfrm>
        </p:spPr>
        <p:txBody>
          <a:bodyPr>
            <a:normAutofit fontScale="90000"/>
          </a:bodyPr>
          <a:lstStyle/>
          <a:p>
            <a:pPr eaLnBrk="1" hangingPunct="1">
              <a:defRPr/>
            </a:pPr>
            <a:r>
              <a:rPr lang="en-US" sz="4000" dirty="0" smtClean="0"/>
              <a:t>Symptoms of Post Traumatic Stress</a:t>
            </a:r>
            <a:endParaRPr lang="en-GB" sz="4000" dirty="0" smtClean="0"/>
          </a:p>
        </p:txBody>
      </p:sp>
      <p:sp>
        <p:nvSpPr>
          <p:cNvPr id="376835" name="Rectangle 3"/>
          <p:cNvSpPr>
            <a:spLocks noGrp="1" noChangeArrowheads="1"/>
          </p:cNvSpPr>
          <p:nvPr>
            <p:ph idx="1"/>
          </p:nvPr>
        </p:nvSpPr>
        <p:spPr>
          <a:xfrm>
            <a:off x="467544" y="1772816"/>
            <a:ext cx="8229600" cy="5068427"/>
          </a:xfrm>
        </p:spPr>
        <p:txBody>
          <a:bodyPr>
            <a:normAutofit fontScale="92500" lnSpcReduction="10000"/>
          </a:bodyPr>
          <a:lstStyle/>
          <a:p>
            <a:pPr eaLnBrk="1" hangingPunct="1">
              <a:lnSpc>
                <a:spcPct val="80000"/>
              </a:lnSpc>
              <a:buFont typeface="Wingdings" charset="2"/>
              <a:buNone/>
              <a:defRPr/>
            </a:pPr>
            <a:endParaRPr lang="en-US" sz="2400" dirty="0" smtClean="0"/>
          </a:p>
          <a:p>
            <a:pPr lvl="1" eaLnBrk="1" hangingPunct="1">
              <a:lnSpc>
                <a:spcPct val="80000"/>
              </a:lnSpc>
              <a:defRPr/>
            </a:pPr>
            <a:r>
              <a:rPr lang="en-US" sz="2000" dirty="0" smtClean="0"/>
              <a:t>3 Clusters: </a:t>
            </a:r>
          </a:p>
          <a:p>
            <a:pPr lvl="2" eaLnBrk="1" hangingPunct="1">
              <a:defRPr/>
            </a:pPr>
            <a:r>
              <a:rPr lang="en-US" sz="2000" i="1" dirty="0" smtClean="0"/>
              <a:t>Intrusion: </a:t>
            </a:r>
            <a:r>
              <a:rPr lang="en-US" sz="2000" dirty="0" smtClean="0"/>
              <a:t>recurrent flash-backs, intrusive thoughts, nightmares, feeling ‘as if it is happening again’ – reliving the event, triggers, repetitive play or re-enactment</a:t>
            </a:r>
          </a:p>
          <a:p>
            <a:pPr marL="667512" lvl="2" indent="0" eaLnBrk="1" hangingPunct="1">
              <a:buNone/>
              <a:defRPr/>
            </a:pPr>
            <a:endParaRPr lang="en-US" sz="2000" dirty="0" smtClean="0"/>
          </a:p>
          <a:p>
            <a:pPr lvl="2" eaLnBrk="1" hangingPunct="1">
              <a:defRPr/>
            </a:pPr>
            <a:r>
              <a:rPr lang="en-US" sz="2000" i="1" dirty="0" smtClean="0"/>
              <a:t>Persistent avoidance: </a:t>
            </a:r>
            <a:r>
              <a:rPr lang="en-US" sz="2000" dirty="0" smtClean="0"/>
              <a:t>avoidance of places and people associated with the events, </a:t>
            </a:r>
          </a:p>
          <a:p>
            <a:pPr marL="667512" lvl="2" indent="0" eaLnBrk="1" hangingPunct="1">
              <a:lnSpc>
                <a:spcPct val="80000"/>
              </a:lnSpc>
              <a:buNone/>
              <a:defRPr/>
            </a:pPr>
            <a:endParaRPr lang="en-US" sz="2000" dirty="0" smtClean="0"/>
          </a:p>
          <a:p>
            <a:pPr lvl="2" eaLnBrk="1" hangingPunct="1">
              <a:defRPr/>
            </a:pPr>
            <a:r>
              <a:rPr lang="en-US" sz="2000" i="1" dirty="0" smtClean="0"/>
              <a:t>Heightened arousal: </a:t>
            </a:r>
            <a:r>
              <a:rPr lang="en-US" sz="2000" dirty="0" smtClean="0"/>
              <a:t>difficulties sleeping or eating, irritability, poor concentration, anxiety, hyper vigilance/hyper arousal, increased startle reflex, constant alertness, recklessness and risk-taking </a:t>
            </a:r>
            <a:r>
              <a:rPr lang="en-US" sz="2000" dirty="0" err="1" smtClean="0"/>
              <a:t>behaviour</a:t>
            </a:r>
            <a:r>
              <a:rPr lang="en-US" sz="2000" dirty="0" smtClean="0"/>
              <a:t>, defiance, aggression, psychosomatic complaints (Stomach pains and headaches) </a:t>
            </a:r>
          </a:p>
          <a:p>
            <a:pPr lvl="2" eaLnBrk="1" hangingPunct="1">
              <a:buFont typeface="Wingdings" charset="2"/>
              <a:buNone/>
              <a:defRPr/>
            </a:pPr>
            <a:endParaRPr lang="en-US" sz="2000" dirty="0" smtClean="0"/>
          </a:p>
        </p:txBody>
      </p:sp>
    </p:spTree>
    <p:extLst>
      <p:ext uri="{BB962C8B-B14F-4D97-AF65-F5344CB8AC3E}">
        <p14:creationId xmlns:p14="http://schemas.microsoft.com/office/powerpoint/2010/main" val="7029650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936104"/>
          </a:xfrm>
        </p:spPr>
        <p:txBody>
          <a:bodyPr>
            <a:normAutofit fontScale="90000"/>
          </a:bodyPr>
          <a:lstStyle/>
          <a:p>
            <a:r>
              <a:rPr lang="en-GB" dirty="0" smtClean="0"/>
              <a:t>Symptoms of Traumatic Stress: Dissociation </a:t>
            </a:r>
            <a:endParaRPr lang="en-GB" dirty="0"/>
          </a:p>
        </p:txBody>
      </p:sp>
      <p:sp>
        <p:nvSpPr>
          <p:cNvPr id="3" name="Content Placeholder 2"/>
          <p:cNvSpPr>
            <a:spLocks noGrp="1"/>
          </p:cNvSpPr>
          <p:nvPr>
            <p:ph idx="1"/>
          </p:nvPr>
        </p:nvSpPr>
        <p:spPr>
          <a:xfrm>
            <a:off x="457200" y="2348880"/>
            <a:ext cx="8229600" cy="4509120"/>
          </a:xfrm>
        </p:spPr>
        <p:txBody>
          <a:bodyPr>
            <a:normAutofit fontScale="25000" lnSpcReduction="20000"/>
          </a:bodyPr>
          <a:lstStyle/>
          <a:p>
            <a:pPr lvl="2">
              <a:lnSpc>
                <a:spcPct val="120000"/>
              </a:lnSpc>
              <a:defRPr/>
            </a:pPr>
            <a:r>
              <a:rPr lang="en-US" sz="5600" dirty="0"/>
              <a:t>Numbing, de-realization, de-personalization, amnesia, absence of emotional responsiveness</a:t>
            </a:r>
          </a:p>
          <a:p>
            <a:pPr lvl="4">
              <a:lnSpc>
                <a:spcPct val="120000"/>
              </a:lnSpc>
              <a:defRPr/>
            </a:pPr>
            <a:endParaRPr lang="en-US" sz="5600" dirty="0"/>
          </a:p>
          <a:p>
            <a:pPr lvl="3">
              <a:lnSpc>
                <a:spcPct val="120000"/>
              </a:lnSpc>
              <a:defRPr/>
            </a:pPr>
            <a:r>
              <a:rPr lang="en-US" sz="5600" dirty="0"/>
              <a:t>Often persistent defense mechanism which initially helped to survive the trauma</a:t>
            </a:r>
          </a:p>
          <a:p>
            <a:pPr lvl="4">
              <a:lnSpc>
                <a:spcPct val="120000"/>
              </a:lnSpc>
              <a:defRPr/>
            </a:pPr>
            <a:r>
              <a:rPr lang="en-US" sz="5600" dirty="0"/>
              <a:t>Dissociation is only option available to children (no chance to fight or flight)</a:t>
            </a:r>
          </a:p>
          <a:p>
            <a:pPr marL="1252728" lvl="4" indent="0">
              <a:lnSpc>
                <a:spcPct val="120000"/>
              </a:lnSpc>
              <a:buNone/>
              <a:defRPr/>
            </a:pPr>
            <a:endParaRPr lang="en-US" sz="5600" dirty="0"/>
          </a:p>
          <a:p>
            <a:pPr lvl="3">
              <a:lnSpc>
                <a:spcPct val="120000"/>
              </a:lnSpc>
              <a:defRPr/>
            </a:pPr>
            <a:r>
              <a:rPr lang="en-US" sz="5600" dirty="0"/>
              <a:t>Dissociative episodes appear as: day-dreaming, staring off,  ‘freezing’, regression, sometimes micro-psychotic episodes with auditory hallucinations (hearing voice commanding them to harm themselves of others), sometimes changed body posture</a:t>
            </a:r>
          </a:p>
          <a:p>
            <a:pPr lvl="3">
              <a:lnSpc>
                <a:spcPct val="120000"/>
              </a:lnSpc>
              <a:defRPr/>
            </a:pPr>
            <a:endParaRPr lang="en-US" sz="5600" dirty="0"/>
          </a:p>
          <a:p>
            <a:pPr lvl="3">
              <a:lnSpc>
                <a:spcPct val="120000"/>
              </a:lnSpc>
              <a:defRPr/>
            </a:pPr>
            <a:r>
              <a:rPr lang="en-US" sz="5600" dirty="0"/>
              <a:t>Becomes non-adaptive: </a:t>
            </a:r>
          </a:p>
          <a:p>
            <a:pPr lvl="4">
              <a:lnSpc>
                <a:spcPct val="120000"/>
              </a:lnSpc>
              <a:defRPr/>
            </a:pPr>
            <a:r>
              <a:rPr lang="en-US" sz="5600" dirty="0"/>
              <a:t>appears at inappropriate times, when memories (through network) are triggered – following minor stresses</a:t>
            </a:r>
          </a:p>
          <a:p>
            <a:pPr lvl="3">
              <a:lnSpc>
                <a:spcPct val="120000"/>
              </a:lnSpc>
              <a:defRPr/>
            </a:pPr>
            <a:r>
              <a:rPr lang="en-US" sz="5600" dirty="0"/>
              <a:t>If confronted, children may quickly feel threatened and react with aggression over minor events.  </a:t>
            </a:r>
          </a:p>
          <a:p>
            <a:pPr marL="667512" lvl="2" indent="0">
              <a:lnSpc>
                <a:spcPct val="80000"/>
              </a:lnSpc>
              <a:buNone/>
              <a:defRPr/>
            </a:pPr>
            <a:endParaRPr lang="en-US" sz="7200" dirty="0" smtClean="0"/>
          </a:p>
          <a:p>
            <a:pPr lvl="3">
              <a:lnSpc>
                <a:spcPct val="120000"/>
              </a:lnSpc>
              <a:defRPr/>
            </a:pPr>
            <a:endParaRPr lang="en-US" sz="7200" dirty="0" smtClean="0"/>
          </a:p>
          <a:p>
            <a:pPr lvl="3">
              <a:lnSpc>
                <a:spcPct val="120000"/>
              </a:lnSpc>
              <a:defRPr/>
            </a:pPr>
            <a:endParaRPr lang="en-US" sz="7200" dirty="0" smtClean="0"/>
          </a:p>
          <a:p>
            <a:pPr lvl="2"/>
            <a:endParaRPr lang="en-US" sz="7200" i="1" dirty="0" smtClean="0"/>
          </a:p>
          <a:p>
            <a:pPr lvl="2"/>
            <a:endParaRPr lang="en-GB" dirty="0" smtClean="0"/>
          </a:p>
          <a:p>
            <a:endParaRPr lang="en-GB" dirty="0"/>
          </a:p>
        </p:txBody>
      </p:sp>
    </p:spTree>
    <p:extLst>
      <p:ext uri="{BB962C8B-B14F-4D97-AF65-F5344CB8AC3E}">
        <p14:creationId xmlns:p14="http://schemas.microsoft.com/office/powerpoint/2010/main" val="32727745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44624"/>
            <a:ext cx="6554867" cy="1530302"/>
          </a:xfrm>
        </p:spPr>
        <p:txBody>
          <a:bodyPr/>
          <a:lstStyle/>
          <a:p>
            <a:r>
              <a:rPr lang="en-GB" dirty="0" smtClean="0"/>
              <a:t>Impact of traumatic stress on brain development </a:t>
            </a:r>
            <a:endParaRPr lang="en-GB" dirty="0"/>
          </a:p>
        </p:txBody>
      </p:sp>
      <p:sp>
        <p:nvSpPr>
          <p:cNvPr id="3" name="Content Placeholder 2"/>
          <p:cNvSpPr>
            <a:spLocks noGrp="1"/>
          </p:cNvSpPr>
          <p:nvPr>
            <p:ph idx="1"/>
          </p:nvPr>
        </p:nvSpPr>
        <p:spPr>
          <a:xfrm>
            <a:off x="539552" y="1700808"/>
            <a:ext cx="6554867" cy="4392488"/>
          </a:xfrm>
        </p:spPr>
        <p:txBody>
          <a:bodyPr>
            <a:normAutofit fontScale="92500" lnSpcReduction="10000"/>
          </a:bodyPr>
          <a:lstStyle/>
          <a:p>
            <a:pPr marL="0" indent="0">
              <a:buNone/>
            </a:pPr>
            <a:endParaRPr lang="en-GB" dirty="0" smtClean="0"/>
          </a:p>
          <a:p>
            <a:r>
              <a:rPr lang="en-GB" dirty="0" smtClean="0"/>
              <a:t>Impact on brain development: trauma leaves an imprint on the brain, mind and body (B. Van der </a:t>
            </a:r>
            <a:r>
              <a:rPr lang="en-GB" dirty="0" err="1" smtClean="0"/>
              <a:t>Kolk</a:t>
            </a:r>
            <a:r>
              <a:rPr lang="en-GB" dirty="0" smtClean="0"/>
              <a:t>)</a:t>
            </a:r>
          </a:p>
          <a:p>
            <a:pPr lvl="1"/>
            <a:r>
              <a:rPr lang="en-GB" dirty="0" smtClean="0"/>
              <a:t>May affect </a:t>
            </a:r>
            <a:r>
              <a:rPr lang="en-GB" i="1" dirty="0"/>
              <a:t>c</a:t>
            </a:r>
            <a:r>
              <a:rPr lang="en-GB" i="1" dirty="0" smtClean="0"/>
              <a:t>ognitive</a:t>
            </a:r>
            <a:r>
              <a:rPr lang="en-GB" dirty="0" smtClean="0"/>
              <a:t> </a:t>
            </a:r>
            <a:r>
              <a:rPr lang="en-GB" dirty="0"/>
              <a:t>development – trauma affects maturation of central nervous system + lack of </a:t>
            </a:r>
            <a:r>
              <a:rPr lang="en-GB" dirty="0" smtClean="0"/>
              <a:t>education = </a:t>
            </a:r>
            <a:r>
              <a:rPr lang="en-GB" dirty="0"/>
              <a:t>concentration and memory problems, reading problems, school drop-out</a:t>
            </a:r>
          </a:p>
          <a:p>
            <a:pPr lvl="2"/>
            <a:r>
              <a:rPr lang="en-GB" dirty="0"/>
              <a:t>Indication of lower IQ in traumatised children – 25% of children underachieve after a </a:t>
            </a:r>
            <a:r>
              <a:rPr lang="en-GB" dirty="0" smtClean="0"/>
              <a:t>disaster</a:t>
            </a:r>
          </a:p>
          <a:p>
            <a:pPr lvl="1"/>
            <a:r>
              <a:rPr lang="en-GB" dirty="0" smtClean="0"/>
              <a:t>May cause impairment in explicit and implicit memory (increase of cortisol levels – facilitation of activation of amygdala)</a:t>
            </a:r>
            <a:endParaRPr lang="en-GB" dirty="0"/>
          </a:p>
          <a:p>
            <a:pPr lvl="1"/>
            <a:r>
              <a:rPr lang="en-GB" dirty="0" smtClean="0"/>
              <a:t>Hypersensitivity</a:t>
            </a:r>
          </a:p>
        </p:txBody>
      </p:sp>
    </p:spTree>
    <p:extLst>
      <p:ext uri="{BB962C8B-B14F-4D97-AF65-F5344CB8AC3E}">
        <p14:creationId xmlns:p14="http://schemas.microsoft.com/office/powerpoint/2010/main" val="9817220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755576" y="340297"/>
            <a:ext cx="6554867" cy="1524000"/>
          </a:xfrm>
        </p:spPr>
        <p:txBody>
          <a:bodyPr/>
          <a:lstStyle/>
          <a:p>
            <a:r>
              <a:rPr lang="en-GB" dirty="0"/>
              <a:t>IMPACT OF SEXUAL </a:t>
            </a:r>
            <a:r>
              <a:rPr lang="en-GB" dirty="0" smtClean="0"/>
              <a:t>Violence</a:t>
            </a:r>
            <a:endParaRPr lang="en-GB" altLang="en-US" dirty="0" smtClean="0"/>
          </a:p>
        </p:txBody>
      </p:sp>
      <p:sp>
        <p:nvSpPr>
          <p:cNvPr id="24579" name="Content Placeholder 2"/>
          <p:cNvSpPr>
            <a:spLocks noGrp="1"/>
          </p:cNvSpPr>
          <p:nvPr>
            <p:ph idx="1"/>
          </p:nvPr>
        </p:nvSpPr>
        <p:spPr>
          <a:xfrm>
            <a:off x="1447800" y="1556793"/>
            <a:ext cx="6629400" cy="4539208"/>
          </a:xfrm>
        </p:spPr>
        <p:txBody>
          <a:bodyPr/>
          <a:lstStyle/>
          <a:p>
            <a:pPr eaLnBrk="1" hangingPunct="1">
              <a:buFont typeface="Wingdings" panose="05000000000000000000" pitchFamily="2" charset="2"/>
              <a:buChar char="n"/>
            </a:pPr>
            <a:r>
              <a:rPr lang="en-US" altLang="en-US" dirty="0" smtClean="0"/>
              <a:t>Physical injuries and chronic health conditions - pregnancy</a:t>
            </a:r>
          </a:p>
          <a:p>
            <a:pPr eaLnBrk="1" hangingPunct="1">
              <a:buFont typeface="Wingdings" panose="05000000000000000000" pitchFamily="2" charset="2"/>
              <a:buChar char="n"/>
            </a:pPr>
            <a:r>
              <a:rPr lang="en-US" altLang="en-US" dirty="0" smtClean="0"/>
              <a:t>Psychological impact</a:t>
            </a:r>
          </a:p>
          <a:p>
            <a:pPr lvl="1" eaLnBrk="1" hangingPunct="1">
              <a:buFont typeface="Wingdings" panose="05000000000000000000" pitchFamily="2" charset="2"/>
              <a:buChar char="n"/>
            </a:pPr>
            <a:r>
              <a:rPr lang="en-US" altLang="en-US" dirty="0" smtClean="0"/>
              <a:t>Feelings of shame and guilt - withdrawal</a:t>
            </a:r>
          </a:p>
          <a:p>
            <a:pPr lvl="1" eaLnBrk="1" hangingPunct="1">
              <a:buFont typeface="Wingdings" panose="05000000000000000000" pitchFamily="2" charset="2"/>
              <a:buChar char="n"/>
            </a:pPr>
            <a:r>
              <a:rPr lang="en-US" altLang="en-US" dirty="0" smtClean="0"/>
              <a:t>Anxiety</a:t>
            </a:r>
          </a:p>
          <a:p>
            <a:pPr lvl="1" eaLnBrk="1" hangingPunct="1">
              <a:buFont typeface="Wingdings" panose="05000000000000000000" pitchFamily="2" charset="2"/>
              <a:buChar char="n"/>
            </a:pPr>
            <a:r>
              <a:rPr lang="en-US" altLang="en-US" dirty="0" smtClean="0"/>
              <a:t>Suicidal thoughts</a:t>
            </a:r>
          </a:p>
          <a:p>
            <a:pPr lvl="1" eaLnBrk="1" hangingPunct="1">
              <a:buFont typeface="Wingdings" panose="05000000000000000000" pitchFamily="2" charset="2"/>
              <a:buChar char="n"/>
            </a:pPr>
            <a:r>
              <a:rPr lang="en-US" altLang="en-US" dirty="0" smtClean="0"/>
              <a:t>Sleeping problems</a:t>
            </a:r>
          </a:p>
          <a:p>
            <a:pPr lvl="1" eaLnBrk="1" hangingPunct="1">
              <a:buFont typeface="Wingdings" panose="05000000000000000000" pitchFamily="2" charset="2"/>
              <a:buChar char="n"/>
            </a:pPr>
            <a:r>
              <a:rPr lang="en-US" altLang="en-US" dirty="0" smtClean="0"/>
              <a:t>Psychosomatic complaints</a:t>
            </a:r>
          </a:p>
          <a:p>
            <a:pPr lvl="1" eaLnBrk="1" hangingPunct="1">
              <a:buFont typeface="Wingdings" panose="05000000000000000000" pitchFamily="2" charset="2"/>
              <a:buChar char="n"/>
            </a:pPr>
            <a:r>
              <a:rPr lang="en-US" altLang="en-US" dirty="0" smtClean="0"/>
              <a:t>Self-blame - identification with the aggressor </a:t>
            </a:r>
            <a:endParaRPr lang="en-US" altLang="en-US" dirty="0" smtClean="0"/>
          </a:p>
          <a:p>
            <a:pPr lvl="1" eaLnBrk="1" hangingPunct="1">
              <a:buFont typeface="Wingdings" panose="05000000000000000000" pitchFamily="2" charset="2"/>
              <a:buChar char="n"/>
            </a:pPr>
            <a:r>
              <a:rPr lang="en-US" altLang="en-US" dirty="0" smtClean="0"/>
              <a:t>…</a:t>
            </a:r>
            <a:endParaRPr lang="en-US" altLang="en-US" dirty="0" smtClean="0"/>
          </a:p>
          <a:p>
            <a:pPr eaLnBrk="1" hangingPunct="1">
              <a:buFont typeface="Wingdings" panose="05000000000000000000" pitchFamily="2" charset="2"/>
              <a:buChar char="n"/>
            </a:pPr>
            <a:endParaRPr lang="en-US" altLang="en-US" dirty="0" smtClean="0"/>
          </a:p>
          <a:p>
            <a:endParaRPr lang="en-GB" altLang="en-US" dirty="0" smtClean="0"/>
          </a:p>
        </p:txBody>
      </p:sp>
      <p:sp>
        <p:nvSpPr>
          <p:cNvPr id="4" name="Date Placeholder 3"/>
          <p:cNvSpPr>
            <a:spLocks noGrp="1"/>
          </p:cNvSpPr>
          <p:nvPr>
            <p:ph type="dt" sz="quarter" idx="10"/>
          </p:nvPr>
        </p:nvSpPr>
        <p:spPr/>
        <p:txBody>
          <a:bodyPr/>
          <a:lstStyle/>
          <a:p>
            <a:pPr>
              <a:defRPr/>
            </a:pPr>
            <a:fld id="{2ED559BF-960F-4E0E-A9DA-363E6B9E6465}" type="datetime2">
              <a:rPr lang="nl-NL" altLang="en-US" smtClean="0"/>
              <a:pPr>
                <a:defRPr/>
              </a:pPr>
              <a:t>donderdag 14 juli 2022</a:t>
            </a:fld>
            <a:endParaRPr lang="nl-NL" altLang="en-US"/>
          </a:p>
        </p:txBody>
      </p:sp>
      <p:sp>
        <p:nvSpPr>
          <p:cNvPr id="5" name="Footer Placeholder 4"/>
          <p:cNvSpPr>
            <a:spLocks noGrp="1"/>
          </p:cNvSpPr>
          <p:nvPr>
            <p:ph type="ftr" sz="quarter" idx="11"/>
          </p:nvPr>
        </p:nvSpPr>
        <p:spPr/>
        <p:txBody>
          <a:bodyPr/>
          <a:lstStyle/>
          <a:p>
            <a:pPr>
              <a:defRPr/>
            </a:pPr>
            <a:r>
              <a:rPr lang="nl-NL" altLang="en-US" smtClean="0"/>
              <a:t>International Criminal Court</a:t>
            </a:r>
            <a:endParaRPr lang="nl-NL" altLang="en-US">
              <a:solidFill>
                <a:schemeClr val="tx1"/>
              </a:solidFill>
              <a:latin typeface="Times" charset="0"/>
            </a:endParaRPr>
          </a:p>
        </p:txBody>
      </p:sp>
      <p:sp>
        <p:nvSpPr>
          <p:cNvPr id="6" name="Slide Number Placeholder 5"/>
          <p:cNvSpPr>
            <a:spLocks noGrp="1"/>
          </p:cNvSpPr>
          <p:nvPr>
            <p:ph type="sldNum" sz="quarter" idx="12"/>
          </p:nvPr>
        </p:nvSpPr>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ctr" hangingPunct="0">
              <a:spcBef>
                <a:spcPct val="0"/>
              </a:spcBef>
              <a:spcAft>
                <a:spcPct val="0"/>
              </a:spcAft>
              <a:defRPr sz="2400">
                <a:solidFill>
                  <a:schemeClr val="tx1"/>
                </a:solidFill>
                <a:latin typeface="Times" panose="02020603050405020304" pitchFamily="18" charset="0"/>
              </a:defRPr>
            </a:lvl6pPr>
            <a:lvl7pPr marL="2971800" indent="-228600" eaLnBrk="0" fontAlgn="ctr" hangingPunct="0">
              <a:spcBef>
                <a:spcPct val="0"/>
              </a:spcBef>
              <a:spcAft>
                <a:spcPct val="0"/>
              </a:spcAft>
              <a:defRPr sz="2400">
                <a:solidFill>
                  <a:schemeClr val="tx1"/>
                </a:solidFill>
                <a:latin typeface="Times" panose="02020603050405020304" pitchFamily="18" charset="0"/>
              </a:defRPr>
            </a:lvl7pPr>
            <a:lvl8pPr marL="3429000" indent="-228600" eaLnBrk="0" fontAlgn="ctr" hangingPunct="0">
              <a:spcBef>
                <a:spcPct val="0"/>
              </a:spcBef>
              <a:spcAft>
                <a:spcPct val="0"/>
              </a:spcAft>
              <a:defRPr sz="2400">
                <a:solidFill>
                  <a:schemeClr val="tx1"/>
                </a:solidFill>
                <a:latin typeface="Times" panose="02020603050405020304" pitchFamily="18" charset="0"/>
              </a:defRPr>
            </a:lvl8pPr>
            <a:lvl9pPr marL="3886200" indent="-228600" eaLnBrk="0" fontAlgn="ctr" hangingPunct="0">
              <a:spcBef>
                <a:spcPct val="0"/>
              </a:spcBef>
              <a:spcAft>
                <a:spcPct val="0"/>
              </a:spcAft>
              <a:defRPr sz="2400">
                <a:solidFill>
                  <a:schemeClr val="tx1"/>
                </a:solidFill>
                <a:latin typeface="Times" panose="02020603050405020304" pitchFamily="18" charset="0"/>
              </a:defRPr>
            </a:lvl9pPr>
          </a:lstStyle>
          <a:p>
            <a:fld id="{BD23646E-9BED-4A25-85D3-44705F2832A8}" type="slidenum">
              <a:rPr lang="nl-NL" altLang="en-US" sz="1100">
                <a:solidFill>
                  <a:srgbClr val="003366"/>
                </a:solidFill>
                <a:latin typeface="Palatino" pitchFamily="18" charset="0"/>
              </a:rPr>
              <a:pPr/>
              <a:t>9</a:t>
            </a:fld>
            <a:endParaRPr lang="nl-NL" altLang="en-US" sz="1000">
              <a:solidFill>
                <a:srgbClr val="003366"/>
              </a:solidFill>
              <a:latin typeface="Palatino" pitchFamily="18" charset="0"/>
            </a:endParaRPr>
          </a:p>
        </p:txBody>
      </p:sp>
    </p:spTree>
    <p:extLst>
      <p:ext uri="{BB962C8B-B14F-4D97-AF65-F5344CB8AC3E}">
        <p14:creationId xmlns:p14="http://schemas.microsoft.com/office/powerpoint/2010/main" val="4101821747"/>
      </p:ext>
    </p:extLst>
  </p:cSld>
  <p:clrMapOvr>
    <a:masterClrMapping/>
  </p:clrMapOvr>
  <mc:AlternateContent xmlns:mc="http://schemas.openxmlformats.org/markup-compatibility/2006" xmlns:p14="http://schemas.microsoft.com/office/powerpoint/2010/main">
    <mc:Choice Requires="p14">
      <p:transition spd="slow" p14:dur="2000" advClick="0" advTm="55000"/>
    </mc:Choice>
    <mc:Fallback xmlns="">
      <p:transition spd="slow" advClick="0" advTm="55000"/>
    </mc:Fallback>
  </mc:AlternateContent>
  <p:timing>
    <p:tnLst>
      <p:par>
        <p:cTn id="1" dur="indefinite" restart="never" nodeType="tmRoot"/>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1065</TotalTime>
  <Words>2668</Words>
  <Application>Microsoft Office PowerPoint</Application>
  <PresentationFormat>On-screen Show (4:3)</PresentationFormat>
  <Paragraphs>317</Paragraphs>
  <Slides>40</Slides>
  <Notes>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40</vt:i4>
      </vt:variant>
    </vt:vector>
  </HeadingPairs>
  <TitlesOfParts>
    <vt:vector size="48" baseType="lpstr">
      <vt:lpstr>Arial</vt:lpstr>
      <vt:lpstr>Calibri</vt:lpstr>
      <vt:lpstr>Century Gothic</vt:lpstr>
      <vt:lpstr>Palatino</vt:lpstr>
      <vt:lpstr>Times</vt:lpstr>
      <vt:lpstr>Wingdings</vt:lpstr>
      <vt:lpstr>Wingdings 3</vt:lpstr>
      <vt:lpstr>Slice</vt:lpstr>
      <vt:lpstr>Children as victims and witnesses in judicial and non-judicial processes</vt:lpstr>
      <vt:lpstr>Overview</vt:lpstr>
      <vt:lpstr>I.  Challenges regarding the participation of children in judicial and non-judicial processes  </vt:lpstr>
      <vt:lpstr>Psychosocial impact of armed conflict on children </vt:lpstr>
      <vt:lpstr>Experiencing traumatic events </vt:lpstr>
      <vt:lpstr>Symptoms of Post Traumatic Stress</vt:lpstr>
      <vt:lpstr>Symptoms of Traumatic Stress: Dissociation </vt:lpstr>
      <vt:lpstr>Impact of traumatic stress on brain development </vt:lpstr>
      <vt:lpstr>IMPACT OF SEXUAL Violence</vt:lpstr>
      <vt:lpstr>IMPACT OF sexual violence</vt:lpstr>
      <vt:lpstr>IMPACT of child soldiering </vt:lpstr>
      <vt:lpstr>Impact of child soldiering </vt:lpstr>
      <vt:lpstr>Impact of child soldiering on emotional, cognitive and moral developments</vt:lpstr>
      <vt:lpstr>Moral and identity development </vt:lpstr>
      <vt:lpstr>PowerPoint Presentation</vt:lpstr>
      <vt:lpstr>The importance of post traumatic stress for the testimony process </vt:lpstr>
      <vt:lpstr>Impact on information processing</vt:lpstr>
      <vt:lpstr>PowerPoint Presentation</vt:lpstr>
      <vt:lpstr>Consequences for the testimony process: </vt:lpstr>
      <vt:lpstr>Challenges and benefits</vt:lpstr>
      <vt:lpstr>Involvement of children in Judicial vs non-judicial mechanisms</vt:lpstr>
      <vt:lpstr>PowerPoint Presentation</vt:lpstr>
      <vt:lpstr>judicial vs non-judicial mechanisms – BENEFITS </vt:lpstr>
      <vt:lpstr>judicial vs Non-judicial mechanisms - Challenges</vt:lpstr>
      <vt:lpstr>II.  Protection and support of child witnesses and victims  </vt:lpstr>
      <vt:lpstr>A child-centered and trauma-informed approach  </vt:lpstr>
      <vt:lpstr>Assessing the best interest of the child - a rights-based and a psychosocial perspective </vt:lpstr>
      <vt:lpstr>Assessing the best interest of the child</vt:lpstr>
      <vt:lpstr>Vulnerability is a lens, not a label:  </vt:lpstr>
      <vt:lpstr>Balancing children’s right to protection with their right to participate in a justice process </vt:lpstr>
      <vt:lpstr>How to implement a support mandate and use special measures : the example of the ICC </vt:lpstr>
      <vt:lpstr>ICC Victims and Witnesses Section – support mandate</vt:lpstr>
      <vt:lpstr>ICC Psychosocial Support: facilitation of testimony and prevention of further harm</vt:lpstr>
      <vt:lpstr>USE of RUlE 88 special measures </vt:lpstr>
      <vt:lpstr>Trial Support: observations  </vt:lpstr>
      <vt:lpstr>Trial Support: observations </vt:lpstr>
      <vt:lpstr>Testimony paradoxes </vt:lpstr>
      <vt:lpstr>PowerPoint Presentation</vt:lpstr>
      <vt:lpstr>PowerPoint Presentation</vt:lpstr>
      <vt:lpstr>PowerPoint Presentation</vt:lpstr>
    </vt:vector>
  </TitlesOfParts>
  <Company>ICC - International Criminal Court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Transitional Justice as Field Work: A psychosocial perspective</dc:title>
  <dc:creator>Michels, An</dc:creator>
  <cp:lastModifiedBy>Michels, An</cp:lastModifiedBy>
  <cp:revision>65</cp:revision>
  <dcterms:created xsi:type="dcterms:W3CDTF">2017-11-15T13:52:23Z</dcterms:created>
  <dcterms:modified xsi:type="dcterms:W3CDTF">2022-07-14T11:46:45Z</dcterms:modified>
</cp:coreProperties>
</file>